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76" r:id="rId3"/>
    <p:sldId id="259" r:id="rId4"/>
    <p:sldId id="258" r:id="rId5"/>
    <p:sldId id="277" r:id="rId6"/>
    <p:sldId id="278" r:id="rId7"/>
    <p:sldId id="260" r:id="rId8"/>
    <p:sldId id="279" r:id="rId9"/>
    <p:sldId id="280" r:id="rId10"/>
    <p:sldId id="281" r:id="rId11"/>
    <p:sldId id="293" r:id="rId12"/>
    <p:sldId id="29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5" r:id="rId22"/>
    <p:sldId id="296" r:id="rId23"/>
    <p:sldId id="275" r:id="rId24"/>
  </p:sldIdLst>
  <p:sldSz cx="12192000" cy="6858000"/>
  <p:notesSz cx="6858000" cy="9144000"/>
  <p:embeddedFontLst>
    <p:embeddedFont>
      <p:font typeface="微软雅黑" panose="020B0503020204020204" pitchFamily="34" charset="-122"/>
      <p:regular r:id="rId29"/>
    </p:embeddedFont>
    <p:embeddedFont>
      <p:font typeface="Tahoma" panose="020B0604030504040204" pitchFamily="34" charset="0"/>
      <p:regular r:id="rId30"/>
      <p:bold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方正正中黑简体" panose="02000000000000000000" pitchFamily="2" charset="-122"/>
      <p:regular r:id="rId36"/>
    </p:embeddedFont>
    <p:embeddedFont>
      <p:font typeface="Calibri Light" panose="020F0302020204030204" charset="0"/>
      <p:regular r:id="rId37"/>
      <p:italic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font" Target="fonts/font10.fntdata"/><Relationship Id="rId37" Type="http://schemas.openxmlformats.org/officeDocument/2006/relationships/font" Target="fonts/font9.fntdata"/><Relationship Id="rId36" Type="http://schemas.openxmlformats.org/officeDocument/2006/relationships/font" Target="fonts/font8.fntdata"/><Relationship Id="rId35" Type="http://schemas.openxmlformats.org/officeDocument/2006/relationships/font" Target="fonts/font7.fntdata"/><Relationship Id="rId34" Type="http://schemas.openxmlformats.org/officeDocument/2006/relationships/font" Target="fonts/font6.fntdata"/><Relationship Id="rId33" Type="http://schemas.openxmlformats.org/officeDocument/2006/relationships/font" Target="fonts/font5.fntdata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465D5-48FA-451D-833D-FD914F9E5E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B4C61-833A-4238-A30A-C55F8745ED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9792393" y="461995"/>
            <a:ext cx="2075577" cy="369243"/>
          </a:xfrm>
          <a:prstGeom prst="rect">
            <a:avLst/>
          </a:prstGeom>
          <a:noFill/>
          <a:ln>
            <a:noFill/>
          </a:ln>
        </p:spPr>
        <p:txBody>
          <a:bodyPr wrap="square" lIns="121837" tIns="60916" rIns="121837" bIns="609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defTabSz="1624330" eaLnBrk="1" hangingPunct="1">
              <a:defRPr/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804030504040204" pitchFamily="34" charset="0"/>
              </a:rPr>
              <a:t>上海市电化教育馆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80403050404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566C-771A-42AC-9666-FC59758FE2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CB74-DBB0-4060-9225-165E62E52EF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.xml"/><Relationship Id="rId2" Type="http://schemas.openxmlformats.org/officeDocument/2006/relationships/hyperlink" Target="http://pangu.yanj.cn/goods-18024.html" TargetMode="External"/><Relationship Id="rId1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3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18338"/>
          <a:stretch>
            <a:fillRect/>
          </a:stretch>
        </p:blipFill>
        <p:spPr>
          <a:xfrm>
            <a:off x="0" y="-38100"/>
            <a:ext cx="12192000" cy="339298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390840" y="3672235"/>
            <a:ext cx="7410321" cy="1158295"/>
            <a:chOff x="2390840" y="3688861"/>
            <a:chExt cx="7410321" cy="1158295"/>
          </a:xfrm>
        </p:grpSpPr>
        <p:grpSp>
          <p:nvGrpSpPr>
            <p:cNvPr id="4" name="组合 3"/>
            <p:cNvGrpSpPr/>
            <p:nvPr/>
          </p:nvGrpSpPr>
          <p:grpSpPr>
            <a:xfrm>
              <a:off x="2390840" y="3688861"/>
              <a:ext cx="7410321" cy="1158295"/>
              <a:chOff x="856262" y="1196611"/>
              <a:chExt cx="10479475" cy="4592864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856262" y="1196611"/>
                <a:ext cx="10479475" cy="4592864"/>
              </a:xfrm>
              <a:prstGeom prst="roundRect">
                <a:avLst>
                  <a:gd name="adj" fmla="val 50000"/>
                </a:avLst>
              </a:prstGeom>
              <a:solidFill>
                <a:srgbClr val="EEEE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087055" y="1729430"/>
                <a:ext cx="10017895" cy="3399142"/>
              </a:xfrm>
              <a:prstGeom prst="roundRect">
                <a:avLst>
                  <a:gd name="adj" fmla="val 50000"/>
                </a:avLst>
              </a:prstGeom>
              <a:solidFill>
                <a:srgbClr val="F9F9F9"/>
              </a:solidFill>
              <a:ln w="31750">
                <a:gradFill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:ln>
              <a:effectLst>
                <a:outerShdw blurRad="76200" dist="381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" name="椭圆 4"/>
            <p:cNvSpPr/>
            <p:nvPr/>
          </p:nvSpPr>
          <p:spPr>
            <a:xfrm flipH="1">
              <a:off x="9432620" y="4203451"/>
              <a:ext cx="96812" cy="9681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 flipH="1">
              <a:off x="2657850" y="4203451"/>
              <a:ext cx="96812" cy="9681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" name="矩形 17"/>
          <p:cNvSpPr>
            <a:spLocks noChangeArrowheads="1"/>
          </p:cNvSpPr>
          <p:nvPr/>
        </p:nvSpPr>
        <p:spPr bwMode="auto">
          <a:xfrm>
            <a:off x="2975879" y="3960599"/>
            <a:ext cx="6301565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3500" dirty="0">
                <a:solidFill>
                  <a:srgbClr val="FFFFFF">
                    <a:lumMod val="50000"/>
                  </a:srgb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上海市中小学专题教育网站</a:t>
            </a:r>
            <a:endParaRPr lang="zh-CN" altLang="en-US" sz="3500" dirty="0">
              <a:solidFill>
                <a:srgbClr val="FFFFFF">
                  <a:lumMod val="50000"/>
                </a:srgb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0659" y="3287836"/>
            <a:ext cx="12213319" cy="83379"/>
            <a:chOff x="3483078" y="-1787966"/>
            <a:chExt cx="5187745" cy="3118733"/>
          </a:xfrm>
        </p:grpSpPr>
        <p:sp>
          <p:nvSpPr>
            <p:cNvPr id="11" name="矩形 10"/>
            <p:cNvSpPr/>
            <p:nvPr/>
          </p:nvSpPr>
          <p:spPr>
            <a:xfrm>
              <a:off x="3483078" y="-1787966"/>
              <a:ext cx="1296936" cy="3118733"/>
            </a:xfrm>
            <a:prstGeom prst="rect">
              <a:avLst/>
            </a:prstGeom>
            <a:solidFill>
              <a:schemeClr val="accent1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780014" y="-1787966"/>
              <a:ext cx="1296936" cy="3118733"/>
            </a:xfrm>
            <a:prstGeom prst="rect">
              <a:avLst/>
            </a:prstGeom>
            <a:solidFill>
              <a:schemeClr val="accent2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070466" y="-1787966"/>
              <a:ext cx="1309905" cy="3118733"/>
            </a:xfrm>
            <a:prstGeom prst="rect">
              <a:avLst/>
            </a:prstGeom>
            <a:solidFill>
              <a:schemeClr val="accent3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373887" y="-1787966"/>
              <a:ext cx="1296936" cy="3118733"/>
            </a:xfrm>
            <a:prstGeom prst="rect">
              <a:avLst/>
            </a:prstGeom>
            <a:solidFill>
              <a:schemeClr val="accent4"/>
            </a:solidFill>
            <a:ln w="539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23828" y="4933908"/>
            <a:ext cx="6944344" cy="430887"/>
            <a:chOff x="2623828" y="4955808"/>
            <a:chExt cx="6944344" cy="430887"/>
          </a:xfrm>
        </p:grpSpPr>
        <p:sp>
          <p:nvSpPr>
            <p:cNvPr id="16" name="矩形 17"/>
            <p:cNvSpPr>
              <a:spLocks noChangeArrowheads="1"/>
            </p:cNvSpPr>
            <p:nvPr/>
          </p:nvSpPr>
          <p:spPr bwMode="auto">
            <a:xfrm>
              <a:off x="3807337" y="4955808"/>
              <a:ext cx="457732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zh-CN" altLang="en-US" sz="2200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</a:t>
              </a:r>
              <a:r>
                <a:rPr lang="zh-CN" altLang="en-US" sz="22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级</a:t>
              </a:r>
              <a:r>
                <a:rPr lang="zh-CN" altLang="en-US" sz="2200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管理员</a:t>
              </a:r>
              <a:r>
                <a:rPr lang="zh-CN" altLang="en-US" sz="2200" b="1" dirty="0">
                  <a:solidFill>
                    <a:srgbClr val="FFFFFF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操作指南</a:t>
              </a:r>
              <a:endParaRPr lang="zh-CN" altLang="en-US" sz="2200" b="1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623828" y="5172850"/>
              <a:ext cx="6944344" cy="0"/>
              <a:chOff x="2554040" y="5255400"/>
              <a:chExt cx="7083925" cy="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2554040" y="5255400"/>
                <a:ext cx="106546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8572505" y="5255400"/>
                <a:ext cx="106546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矩形 17"/>
          <p:cNvSpPr>
            <a:spLocks noChangeArrowheads="1"/>
          </p:cNvSpPr>
          <p:nvPr/>
        </p:nvSpPr>
        <p:spPr bwMode="auto">
          <a:xfrm>
            <a:off x="4783455" y="5835015"/>
            <a:ext cx="4103370" cy="33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https://ztjy-smile.shec.edu.cn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2935" b="14225"/>
          <a:stretch>
            <a:fillRect/>
          </a:stretch>
        </p:blipFill>
        <p:spPr>
          <a:xfrm>
            <a:off x="-10660" y="-54429"/>
            <a:ext cx="12202014" cy="3338548"/>
          </a:xfrm>
          <a:prstGeom prst="rect">
            <a:avLst/>
          </a:prstGeom>
        </p:spPr>
      </p:pic>
      <p:sp>
        <p:nvSpPr>
          <p:cNvPr id="23" name="矩形 17"/>
          <p:cNvSpPr>
            <a:spLocks noChangeArrowheads="1"/>
          </p:cNvSpPr>
          <p:nvPr/>
        </p:nvSpPr>
        <p:spPr bwMode="auto">
          <a:xfrm>
            <a:off x="4567451" y="6342267"/>
            <a:ext cx="3442698" cy="3067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上海市电化教育馆   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881149" y="5573391"/>
            <a:ext cx="3544371" cy="768875"/>
          </a:xfrm>
          <a:prstGeom prst="wedgeRoundRectCallout">
            <a:avLst>
              <a:gd name="adj1" fmla="val 60709"/>
              <a:gd name="adj2" fmla="val 10144"/>
              <a:gd name="adj3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浏览器提示：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IE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10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以上、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hrome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Firefox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的极速模式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528516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选修课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学习分析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81350" y="4624927"/>
            <a:ext cx="4931772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可以选择你所要查看学段和年级的数据，默认是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该区所有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学校的数据。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该区某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学校的未学习、学习中、已学习的学生人数。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425877" y="3311189"/>
            <a:ext cx="5270500" cy="1231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显示各个学校的人均完成的学分。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显示所查询时间段内，人均完成的学分最高的学校和人均完成的学分最低的学校，并显示他们的学分。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16080" y="1526102"/>
            <a:ext cx="0" cy="507019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6433239" y="6200476"/>
            <a:ext cx="5270500" cy="44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显示各个学校人均选课，学习中和已学习的数量。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图片 5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788" y="2221341"/>
            <a:ext cx="4856334" cy="221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877" y="1465569"/>
            <a:ext cx="52705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209" y="4490001"/>
            <a:ext cx="52705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528516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选修课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学习分析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6605773" y="2754140"/>
            <a:ext cx="5357101" cy="1231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本区的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人均完成的学分情况。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可查看本区域的平均完成学分，毕业要求学分，完成学分最多的学校和最低的学校，以及他们的学分情况。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6" name="图片 5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05" y="2277449"/>
            <a:ext cx="52705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022" y="4461849"/>
            <a:ext cx="3132926" cy="212273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18" y="4959358"/>
            <a:ext cx="8158161" cy="21352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977502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 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课程建设总情况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198656" y="4444272"/>
            <a:ext cx="5418275" cy="1231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可切换课程总表和课程分布。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课程建设总表，可查看专题教育课程建设总体类别和学段分布总情况。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56" y="2380081"/>
            <a:ext cx="52832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31" y="1456501"/>
            <a:ext cx="5335720" cy="5335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977502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分布情况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124768" y="3976753"/>
            <a:ext cx="5418275" cy="818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可查看课程大类建设情况，同时可根据学段和课程性质进行查询。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56" y="2275320"/>
            <a:ext cx="52705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043" y="2275320"/>
            <a:ext cx="52705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543043" y="3986306"/>
            <a:ext cx="5418275" cy="44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可查看不同性质课程建设情况，通过选择学段来进行查询。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20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43" y="4974507"/>
            <a:ext cx="527685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6711597" y="5337414"/>
            <a:ext cx="5249721" cy="861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可查看各学段课程建设情况，同时通过选择课程性质来进行查询。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977502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  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必修课学习统计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146936" y="4425641"/>
            <a:ext cx="5418275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，可选择课程分类、课程学段等，查询需要的必修课学习数据；区域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本区各个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必修课学习情况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已完成人数和学习中人数；区域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本区已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完成必修课的总人数和学习中的总人数。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543043" y="2981519"/>
            <a:ext cx="5418275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本区学生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对各必修课的平均学习时间；区域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，显示总的必修课平均学习时间，以及最高平均学习时间和课程，最低平均学习时间和课程；区域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是总平均学习时间线。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55" y="2260278"/>
            <a:ext cx="5196603" cy="20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70" y="1539981"/>
            <a:ext cx="5283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直接连接符 16"/>
          <p:cNvCxnSpPr/>
          <p:nvPr/>
        </p:nvCxnSpPr>
        <p:spPr>
          <a:xfrm>
            <a:off x="6499366" y="2273702"/>
            <a:ext cx="0" cy="379007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886" y="4538395"/>
            <a:ext cx="52832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6547821" y="5849183"/>
            <a:ext cx="5418275" cy="861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本区对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各必修课的星级评价（共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星）；区域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，鼠标滑过可查看该必修课在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本区的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星级评价。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977502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  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必修课学习统计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10139778" y="461995"/>
            <a:ext cx="1728192" cy="369243"/>
          </a:xfrm>
          <a:prstGeom prst="rect">
            <a:avLst/>
          </a:prstGeom>
          <a:noFill/>
          <a:ln>
            <a:noFill/>
          </a:ln>
        </p:spPr>
        <p:txBody>
          <a:bodyPr wrap="square" lIns="121837" tIns="60916" rIns="121837" bIns="609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defTabSz="1624330" eaLnBrk="1" hangingPunct="1">
              <a:defRPr/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804030504040204" pitchFamily="34" charset="0"/>
              </a:rPr>
              <a:t>上海电化教育馆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804030504040204" pitchFamily="34" charset="0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97518" y="4420163"/>
            <a:ext cx="5418275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，可选择课程分类、课程学段等，查询需要的必修课学习数据；区域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本区各个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必修课学习情况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已完成人数和学习中人数；区域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本区已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完成必修课的总人数和学习中的总人数。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543043" y="3049648"/>
            <a:ext cx="5418275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本区学生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对各必修课的平均学习时间；区域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，显示总的必修课平均学习时间，以及最高平均学习时间和课程，最低平均学习时间和课程；区域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是总平均学习时间线。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37" y="2254800"/>
            <a:ext cx="5196603" cy="20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770" y="1551801"/>
            <a:ext cx="52832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直接连接符 16"/>
          <p:cNvCxnSpPr/>
          <p:nvPr/>
        </p:nvCxnSpPr>
        <p:spPr>
          <a:xfrm>
            <a:off x="6499366" y="1604940"/>
            <a:ext cx="0" cy="4965599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664" y="4628424"/>
            <a:ext cx="5145076" cy="12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6577861" y="5835741"/>
            <a:ext cx="5227963" cy="861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本区对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各必修课的星级评价（共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星）；区域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，鼠标滑过可查看该必修课在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本区的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星级评价。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977502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选修课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学习统计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97518" y="4995080"/>
            <a:ext cx="5418275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，可选择课程分类、课程学段等，查询需要的选修课学习数据；区域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本区各个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选修课学习情况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已完成人数和学习中人数；区域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本区已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完成选修课的总人数和学习中的总人数。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600395" y="4473265"/>
            <a:ext cx="5418275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本区学生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对各选修课的平均学习时间；区域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，显示总的选修课平均学习时间，以及最高平均学习时间和课程，最低平均学习时间和课程；区域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是总选修课平均学习时间线。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499366" y="1604940"/>
            <a:ext cx="0" cy="4965599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756" y="2281863"/>
            <a:ext cx="5106271" cy="269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395" y="2281863"/>
            <a:ext cx="5128283" cy="2143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977502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选修课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学习统计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6627721" y="2843229"/>
            <a:ext cx="5418275" cy="861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本区对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各选修课的星级评价（共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，鼠标滑过可查看该选修课在本学校的星级评价。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230" y="2270011"/>
            <a:ext cx="527685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852" y="4340111"/>
            <a:ext cx="3021745" cy="235197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4984583"/>
            <a:ext cx="8158161" cy="21352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38605" y="2281785"/>
            <a:ext cx="1338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24568" y="303481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查看信息排名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08573" y="3889881"/>
            <a:ext cx="1002097" cy="879961"/>
            <a:chOff x="4283968" y="3423947"/>
            <a:chExt cx="751573" cy="659971"/>
          </a:xfrm>
        </p:grpSpPr>
        <p:sp>
          <p:nvSpPr>
            <p:cNvPr id="8" name="Freeform 593"/>
            <p:cNvSpPr/>
            <p:nvPr/>
          </p:nvSpPr>
          <p:spPr bwMode="auto">
            <a:xfrm>
              <a:off x="4611429" y="3773767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Oval 594"/>
            <p:cNvSpPr>
              <a:spLocks noChangeArrowheads="1"/>
            </p:cNvSpPr>
            <p:nvPr/>
          </p:nvSpPr>
          <p:spPr bwMode="auto">
            <a:xfrm>
              <a:off x="4819157" y="3423947"/>
              <a:ext cx="129109" cy="1514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95"/>
            <p:cNvSpPr/>
            <p:nvPr/>
          </p:nvSpPr>
          <p:spPr bwMode="auto">
            <a:xfrm>
              <a:off x="4761455" y="3592727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96"/>
            <p:cNvSpPr/>
            <p:nvPr/>
          </p:nvSpPr>
          <p:spPr bwMode="auto">
            <a:xfrm>
              <a:off x="4440486" y="3863928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597"/>
            <p:cNvSpPr/>
            <p:nvPr/>
          </p:nvSpPr>
          <p:spPr bwMode="auto">
            <a:xfrm>
              <a:off x="4501794" y="3643937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598"/>
            <p:cNvSpPr/>
            <p:nvPr/>
          </p:nvSpPr>
          <p:spPr bwMode="auto">
            <a:xfrm>
              <a:off x="4283968" y="3773767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292657" y="5223223"/>
            <a:ext cx="10241396" cy="8616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marL="285750" indent="-285750" defTabSz="162433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可查看全市前五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名区的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参学排名情况，以及全市前五名学校的参学排名情况和全市前五名学生的参学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排名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19" y="2027965"/>
            <a:ext cx="9869329" cy="2992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0"/>
          <p:cNvSpPr>
            <a:spLocks noChangeArrowheads="1"/>
          </p:cNvSpPr>
          <p:nvPr/>
        </p:nvSpPr>
        <p:spPr bwMode="auto">
          <a:xfrm>
            <a:off x="9907806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学排名榜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10646" y="1657005"/>
            <a:ext cx="7329132" cy="4056686"/>
            <a:chOff x="1251372" y="1275606"/>
            <a:chExt cx="5496849" cy="3042515"/>
          </a:xfrm>
        </p:grpSpPr>
        <p:sp>
          <p:nvSpPr>
            <p:cNvPr id="10" name="Freeform 5"/>
            <p:cNvSpPr/>
            <p:nvPr/>
          </p:nvSpPr>
          <p:spPr bwMode="gray">
            <a:xfrm rot="16200000">
              <a:off x="2286625" y="2077590"/>
              <a:ext cx="381409" cy="1526903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"/>
                <a:gd name="T25" fmla="*/ 0 h 604"/>
                <a:gd name="T26" fmla="*/ 142 w 142"/>
                <a:gd name="T27" fmla="*/ 604 h 60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2400"/>
            </a:p>
          </p:txBody>
        </p:sp>
        <p:grpSp>
          <p:nvGrpSpPr>
            <p:cNvPr id="11" name="Group 3"/>
            <p:cNvGrpSpPr/>
            <p:nvPr/>
          </p:nvGrpSpPr>
          <p:grpSpPr bwMode="auto">
            <a:xfrm>
              <a:off x="1938598" y="1432731"/>
              <a:ext cx="1293915" cy="2877673"/>
              <a:chOff x="677" y="998"/>
              <a:chExt cx="939" cy="2271"/>
            </a:xfrm>
            <a:solidFill>
              <a:schemeClr val="bg1">
                <a:lumMod val="50000"/>
              </a:schemeClr>
            </a:solidFill>
          </p:grpSpPr>
          <p:sp>
            <p:nvSpPr>
              <p:cNvPr id="12" name="Freeform 4"/>
              <p:cNvSpPr/>
              <p:nvPr/>
            </p:nvSpPr>
            <p:spPr bwMode="gray">
              <a:xfrm flipV="1">
                <a:off x="683" y="2087"/>
                <a:ext cx="933" cy="1182"/>
              </a:xfrm>
              <a:custGeom>
                <a:avLst/>
                <a:gdLst>
                  <a:gd name="T0" fmla="*/ 118 w 933"/>
                  <a:gd name="T1" fmla="*/ 1044 h 1182"/>
                  <a:gd name="T2" fmla="*/ 128 w 933"/>
                  <a:gd name="T3" fmla="*/ 340 h 1182"/>
                  <a:gd name="T4" fmla="*/ 264 w 933"/>
                  <a:gd name="T5" fmla="*/ 210 h 1182"/>
                  <a:gd name="T6" fmla="*/ 720 w 933"/>
                  <a:gd name="T7" fmla="*/ 202 h 1182"/>
                  <a:gd name="T8" fmla="*/ 720 w 933"/>
                  <a:gd name="T9" fmla="*/ 320 h 1182"/>
                  <a:gd name="T10" fmla="*/ 933 w 933"/>
                  <a:gd name="T11" fmla="*/ 153 h 1182"/>
                  <a:gd name="T12" fmla="*/ 712 w 933"/>
                  <a:gd name="T13" fmla="*/ 0 h 1182"/>
                  <a:gd name="T14" fmla="*/ 714 w 933"/>
                  <a:gd name="T15" fmla="*/ 92 h 1182"/>
                  <a:gd name="T16" fmla="*/ 234 w 933"/>
                  <a:gd name="T17" fmla="*/ 94 h 1182"/>
                  <a:gd name="T18" fmla="*/ 0 w 933"/>
                  <a:gd name="T19" fmla="*/ 298 h 1182"/>
                  <a:gd name="T20" fmla="*/ 0 w 933"/>
                  <a:gd name="T21" fmla="*/ 1058 h 1182"/>
                  <a:gd name="T22" fmla="*/ 118 w 933"/>
                  <a:gd name="T23" fmla="*/ 1044 h 11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33"/>
                  <a:gd name="T37" fmla="*/ 0 h 1182"/>
                  <a:gd name="T38" fmla="*/ 933 w 933"/>
                  <a:gd name="T39" fmla="*/ 1182 h 11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33" h="1182">
                    <a:moveTo>
                      <a:pt x="118" y="1044"/>
                    </a:moveTo>
                    <a:lnTo>
                      <a:pt x="128" y="340"/>
                    </a:lnTo>
                    <a:cubicBezTo>
                      <a:pt x="134" y="214"/>
                      <a:pt x="182" y="212"/>
                      <a:pt x="264" y="210"/>
                    </a:cubicBezTo>
                    <a:lnTo>
                      <a:pt x="720" y="202"/>
                    </a:lnTo>
                    <a:lnTo>
                      <a:pt x="720" y="320"/>
                    </a:lnTo>
                    <a:lnTo>
                      <a:pt x="933" y="153"/>
                    </a:lnTo>
                    <a:lnTo>
                      <a:pt x="712" y="0"/>
                    </a:lnTo>
                    <a:lnTo>
                      <a:pt x="714" y="92"/>
                    </a:lnTo>
                    <a:cubicBezTo>
                      <a:pt x="714" y="92"/>
                      <a:pt x="406" y="94"/>
                      <a:pt x="234" y="94"/>
                    </a:cubicBezTo>
                    <a:cubicBezTo>
                      <a:pt x="60" y="96"/>
                      <a:pt x="2" y="156"/>
                      <a:pt x="0" y="298"/>
                    </a:cubicBezTo>
                    <a:lnTo>
                      <a:pt x="0" y="1058"/>
                    </a:lnTo>
                    <a:cubicBezTo>
                      <a:pt x="20" y="1182"/>
                      <a:pt x="93" y="1170"/>
                      <a:pt x="118" y="104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 sz="2400"/>
              </a:p>
            </p:txBody>
          </p:sp>
          <p:sp>
            <p:nvSpPr>
              <p:cNvPr id="14" name="Freeform 6"/>
              <p:cNvSpPr/>
              <p:nvPr/>
            </p:nvSpPr>
            <p:spPr bwMode="gray">
              <a:xfrm>
                <a:off x="677" y="998"/>
                <a:ext cx="933" cy="1182"/>
              </a:xfrm>
              <a:custGeom>
                <a:avLst/>
                <a:gdLst>
                  <a:gd name="T0" fmla="*/ 118 w 933"/>
                  <a:gd name="T1" fmla="*/ 1044 h 1182"/>
                  <a:gd name="T2" fmla="*/ 128 w 933"/>
                  <a:gd name="T3" fmla="*/ 340 h 1182"/>
                  <a:gd name="T4" fmla="*/ 264 w 933"/>
                  <a:gd name="T5" fmla="*/ 210 h 1182"/>
                  <a:gd name="T6" fmla="*/ 720 w 933"/>
                  <a:gd name="T7" fmla="*/ 202 h 1182"/>
                  <a:gd name="T8" fmla="*/ 720 w 933"/>
                  <a:gd name="T9" fmla="*/ 320 h 1182"/>
                  <a:gd name="T10" fmla="*/ 933 w 933"/>
                  <a:gd name="T11" fmla="*/ 153 h 1182"/>
                  <a:gd name="T12" fmla="*/ 712 w 933"/>
                  <a:gd name="T13" fmla="*/ 0 h 1182"/>
                  <a:gd name="T14" fmla="*/ 714 w 933"/>
                  <a:gd name="T15" fmla="*/ 92 h 1182"/>
                  <a:gd name="T16" fmla="*/ 234 w 933"/>
                  <a:gd name="T17" fmla="*/ 94 h 1182"/>
                  <a:gd name="T18" fmla="*/ 0 w 933"/>
                  <a:gd name="T19" fmla="*/ 298 h 1182"/>
                  <a:gd name="T20" fmla="*/ 0 w 933"/>
                  <a:gd name="T21" fmla="*/ 1058 h 1182"/>
                  <a:gd name="T22" fmla="*/ 118 w 933"/>
                  <a:gd name="T23" fmla="*/ 1044 h 118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33"/>
                  <a:gd name="T37" fmla="*/ 0 h 1182"/>
                  <a:gd name="T38" fmla="*/ 933 w 933"/>
                  <a:gd name="T39" fmla="*/ 1182 h 118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33" h="1182">
                    <a:moveTo>
                      <a:pt x="118" y="1044"/>
                    </a:moveTo>
                    <a:lnTo>
                      <a:pt x="128" y="340"/>
                    </a:lnTo>
                    <a:cubicBezTo>
                      <a:pt x="134" y="214"/>
                      <a:pt x="182" y="212"/>
                      <a:pt x="264" y="210"/>
                    </a:cubicBezTo>
                    <a:lnTo>
                      <a:pt x="720" y="202"/>
                    </a:lnTo>
                    <a:lnTo>
                      <a:pt x="720" y="320"/>
                    </a:lnTo>
                    <a:lnTo>
                      <a:pt x="933" y="153"/>
                    </a:lnTo>
                    <a:lnTo>
                      <a:pt x="712" y="0"/>
                    </a:lnTo>
                    <a:lnTo>
                      <a:pt x="714" y="92"/>
                    </a:lnTo>
                    <a:cubicBezTo>
                      <a:pt x="714" y="92"/>
                      <a:pt x="406" y="94"/>
                      <a:pt x="234" y="94"/>
                    </a:cubicBezTo>
                    <a:cubicBezTo>
                      <a:pt x="60" y="96"/>
                      <a:pt x="2" y="156"/>
                      <a:pt x="0" y="298"/>
                    </a:cubicBezTo>
                    <a:lnTo>
                      <a:pt x="0" y="1058"/>
                    </a:lnTo>
                    <a:cubicBezTo>
                      <a:pt x="20" y="1182"/>
                      <a:pt x="93" y="1170"/>
                      <a:pt x="118" y="104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 sz="2400"/>
              </a:p>
            </p:txBody>
          </p:sp>
        </p:grpSp>
        <p:sp>
          <p:nvSpPr>
            <p:cNvPr id="15" name="AutoShape 7"/>
            <p:cNvSpPr>
              <a:spLocks noChangeArrowheads="1"/>
            </p:cNvSpPr>
            <p:nvPr/>
          </p:nvSpPr>
          <p:spPr bwMode="gray">
            <a:xfrm>
              <a:off x="3284871" y="2536281"/>
              <a:ext cx="2755918" cy="575281"/>
            </a:xfrm>
            <a:prstGeom prst="roundRect">
              <a:avLst>
                <a:gd name="adj" fmla="val 11505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6350" algn="ctr">
              <a:noFill/>
              <a:prstDash val="sysDot"/>
              <a:round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9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1624330"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" name="AutoShape 9"/>
            <p:cNvSpPr>
              <a:spLocks noChangeArrowheads="1"/>
            </p:cNvSpPr>
            <p:nvPr/>
          </p:nvSpPr>
          <p:spPr bwMode="ltGray">
            <a:xfrm>
              <a:off x="3284871" y="3764381"/>
              <a:ext cx="2755918" cy="553740"/>
            </a:xfrm>
            <a:prstGeom prst="roundRect">
              <a:avLst>
                <a:gd name="adj" fmla="val 11505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 algn="ctr">
              <a:noFill/>
              <a:prstDash val="sysDot"/>
              <a:round/>
            </a:ln>
          </p:spPr>
          <p:txBody>
            <a:bodyPr wrap="none" anchor="ctr"/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gray">
            <a:xfrm>
              <a:off x="3242047" y="1275606"/>
              <a:ext cx="2798742" cy="581617"/>
            </a:xfrm>
            <a:prstGeom prst="roundRect">
              <a:avLst>
                <a:gd name="adj" fmla="val 11505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 algn="ctr">
              <a:noFill/>
              <a:prstDash val="sysDot"/>
              <a:round/>
            </a:ln>
          </p:spPr>
          <p:txBody>
            <a:bodyPr wrap="none" anchor="ctr"/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pic>
          <p:nvPicPr>
            <p:cNvPr id="18" name="Picture 19" descr="YG_circle00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251372" y="2086575"/>
              <a:ext cx="1502827" cy="1500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20"/>
            <p:cNvSpPr txBox="1">
              <a:spLocks noChangeArrowheads="1"/>
            </p:cNvSpPr>
            <p:nvPr/>
          </p:nvSpPr>
          <p:spPr bwMode="black">
            <a:xfrm>
              <a:off x="3392837" y="1397251"/>
              <a:ext cx="3355384" cy="315423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135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一、登录专题教育网站</a:t>
              </a:r>
              <a:endParaRPr lang="en-US" altLang="zh-CN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90204" pitchFamily="34" charset="0"/>
              </a:endParaRP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black">
            <a:xfrm>
              <a:off x="3392837" y="2674967"/>
              <a:ext cx="3138703" cy="315423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135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二</a:t>
              </a:r>
              <a:r>
                <a:rPr lang="zh-CN" altLang="en-US" sz="2135" b="1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、查看</a:t>
              </a:r>
              <a:r>
                <a:rPr lang="zh-CN" altLang="en-US" sz="2135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报表</a:t>
              </a:r>
              <a:endParaRPr lang="zh-CN" altLang="en-US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90204" pitchFamily="34" charset="0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black">
            <a:xfrm>
              <a:off x="3435661" y="3898698"/>
              <a:ext cx="3138703" cy="315423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135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三、查看信息排名</a:t>
              </a:r>
              <a:endParaRPr lang="en-US" altLang="zh-CN" sz="2135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90204" pitchFamily="34" charset="0"/>
              </a:endParaRPr>
            </a:p>
          </p:txBody>
        </p:sp>
        <p:sp>
          <p:nvSpPr>
            <p:cNvPr id="22" name="Text Box 23"/>
            <p:cNvSpPr txBox="1">
              <a:spLocks noChangeArrowheads="1"/>
            </p:cNvSpPr>
            <p:nvPr/>
          </p:nvSpPr>
          <p:spPr bwMode="gray">
            <a:xfrm>
              <a:off x="1379224" y="2634869"/>
              <a:ext cx="1255735" cy="346249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400" b="1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流程</a:t>
              </a:r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90204" pitchFamily="34" charset="0"/>
                </a:rPr>
                <a:t>概述</a:t>
              </a:r>
              <a:endPara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90204" pitchFamily="34" charset="0"/>
              </a:endParaRPr>
            </a:p>
          </p:txBody>
        </p:sp>
      </p:grp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1583501" y="452670"/>
            <a:ext cx="4139530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区级管理员 ● 目录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pic>
        <p:nvPicPr>
          <p:cNvPr id="14340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277" y="1872007"/>
            <a:ext cx="10137011" cy="30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1286277" y="5148207"/>
            <a:ext cx="3657789" cy="4923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marL="285750" indent="-285750" defTabSz="162433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可查看三个学段的课程热门情况。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0"/>
          <p:cNvSpPr>
            <a:spLocks noChangeArrowheads="1"/>
          </p:cNvSpPr>
          <p:nvPr/>
        </p:nvSpPr>
        <p:spPr bwMode="auto">
          <a:xfrm>
            <a:off x="9478231" y="910577"/>
            <a:ext cx="2592114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热门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课程排行榜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pic>
        <p:nvPicPr>
          <p:cNvPr id="14341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917" y="1850892"/>
            <a:ext cx="9908942" cy="296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235916" y="4977000"/>
            <a:ext cx="5278395" cy="4923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marL="285750" indent="-285750" defTabSz="1624330">
              <a:lnSpc>
                <a:spcPct val="150000"/>
              </a:lnSpc>
              <a:buFont typeface="Arial" panose="020B0604020202090204" pitchFamily="34" charset="0"/>
              <a:buChar char="•"/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可查看全市三个学段的前五名学生的学分排名情况。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0"/>
          <p:cNvSpPr>
            <a:spLocks noChangeArrowheads="1"/>
          </p:cNvSpPr>
          <p:nvPr/>
        </p:nvSpPr>
        <p:spPr bwMode="auto">
          <a:xfrm>
            <a:off x="9566517" y="910577"/>
            <a:ext cx="2579501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成绩排行榜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9144000" cy="5143500"/>
          </a:xfrm>
        </p:grpSpPr>
        <p:sp>
          <p:nvSpPr>
            <p:cNvPr id="32" name="矩形 31">
              <a:hlinkClick r:id="rId2"/>
            </p:cNvPr>
            <p:cNvSpPr/>
            <p:nvPr>
              <p:custDataLst>
                <p:tags r:id="rId3"/>
              </p:custDataLst>
            </p:nvPr>
          </p:nvSpPr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995936" y="2931790"/>
              <a:ext cx="1080120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38605" y="2281785"/>
            <a:ext cx="1338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88693" y="302372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专题教育网站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06970" y="4077949"/>
            <a:ext cx="1002097" cy="879961"/>
            <a:chOff x="4283968" y="3423947"/>
            <a:chExt cx="751573" cy="659971"/>
          </a:xfrm>
        </p:grpSpPr>
        <p:sp>
          <p:nvSpPr>
            <p:cNvPr id="8" name="Freeform 593"/>
            <p:cNvSpPr/>
            <p:nvPr/>
          </p:nvSpPr>
          <p:spPr bwMode="auto">
            <a:xfrm>
              <a:off x="4611429" y="3773767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Oval 594"/>
            <p:cNvSpPr>
              <a:spLocks noChangeArrowheads="1"/>
            </p:cNvSpPr>
            <p:nvPr/>
          </p:nvSpPr>
          <p:spPr bwMode="auto">
            <a:xfrm>
              <a:off x="4819157" y="3423947"/>
              <a:ext cx="129109" cy="1514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95"/>
            <p:cNvSpPr/>
            <p:nvPr/>
          </p:nvSpPr>
          <p:spPr bwMode="auto">
            <a:xfrm>
              <a:off x="4761455" y="3592727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96"/>
            <p:cNvSpPr/>
            <p:nvPr/>
          </p:nvSpPr>
          <p:spPr bwMode="auto">
            <a:xfrm>
              <a:off x="4440486" y="3863928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597"/>
            <p:cNvSpPr/>
            <p:nvPr/>
          </p:nvSpPr>
          <p:spPr bwMode="auto">
            <a:xfrm>
              <a:off x="4501794" y="3643937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598"/>
            <p:cNvSpPr/>
            <p:nvPr/>
          </p:nvSpPr>
          <p:spPr bwMode="auto">
            <a:xfrm>
              <a:off x="4283968" y="3773767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1" y="452670"/>
            <a:ext cx="2791383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专题教育网站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815638" y="1276900"/>
            <a:ext cx="11291906" cy="5098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https://ztjy-smile.shec.edu.cn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，点击登录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</a:t>
            </a: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defTabSz="1624330">
              <a:lnSpc>
                <a:spcPct val="150000"/>
              </a:lnSpc>
              <a:buFont typeface="+mj-lt"/>
              <a:buAutoNum type="arabicPeriod"/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defTabSz="1624330">
              <a:lnSpc>
                <a:spcPct val="150000"/>
              </a:lnSpc>
              <a:buFont typeface="+mj-lt"/>
              <a:buAutoNum type="arabicPeriod"/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defTabSz="1624330">
              <a:lnSpc>
                <a:spcPct val="150000"/>
              </a:lnSpc>
              <a:buFont typeface="+mj-lt"/>
              <a:buAutoNum type="arabicPeriod"/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en-US" altLang="zh-CN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用户名，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endParaRPr lang="en-US" altLang="zh-CN" sz="1865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en-US" altLang="zh-CN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登录按钮，登录成功后会自动跳转到管理中心页面。如果登录并未跳转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根据提示，进行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2190" y="1790065"/>
            <a:ext cx="7212330" cy="10445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190" y="2834640"/>
            <a:ext cx="7212965" cy="2839720"/>
          </a:xfrm>
          <a:prstGeom prst="rect">
            <a:avLst/>
          </a:prstGeom>
        </p:spPr>
      </p:pic>
      <p:pic>
        <p:nvPicPr>
          <p:cNvPr id="5" name="Picture 2" descr="F:\360云盘\02-个人资料\！PPT图片及版面资源\05-PPT精选插图\04-图标\西装小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24" y="2113164"/>
            <a:ext cx="1973899" cy="278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38605" y="2281785"/>
            <a:ext cx="13420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35926" y="300888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08573" y="3889881"/>
            <a:ext cx="1002097" cy="879961"/>
            <a:chOff x="4283968" y="3423947"/>
            <a:chExt cx="751573" cy="659971"/>
          </a:xfrm>
        </p:grpSpPr>
        <p:sp>
          <p:nvSpPr>
            <p:cNvPr id="8" name="Freeform 593"/>
            <p:cNvSpPr/>
            <p:nvPr/>
          </p:nvSpPr>
          <p:spPr bwMode="auto">
            <a:xfrm>
              <a:off x="4611429" y="3773767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Oval 594"/>
            <p:cNvSpPr>
              <a:spLocks noChangeArrowheads="1"/>
            </p:cNvSpPr>
            <p:nvPr/>
          </p:nvSpPr>
          <p:spPr bwMode="auto">
            <a:xfrm>
              <a:off x="4819157" y="3423947"/>
              <a:ext cx="129109" cy="15146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95"/>
            <p:cNvSpPr/>
            <p:nvPr/>
          </p:nvSpPr>
          <p:spPr bwMode="auto">
            <a:xfrm>
              <a:off x="4761455" y="3592727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96"/>
            <p:cNvSpPr/>
            <p:nvPr/>
          </p:nvSpPr>
          <p:spPr bwMode="auto">
            <a:xfrm>
              <a:off x="4440486" y="3863928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597"/>
            <p:cNvSpPr/>
            <p:nvPr/>
          </p:nvSpPr>
          <p:spPr bwMode="auto">
            <a:xfrm>
              <a:off x="4501794" y="3643937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598"/>
            <p:cNvSpPr/>
            <p:nvPr/>
          </p:nvSpPr>
          <p:spPr bwMode="auto">
            <a:xfrm>
              <a:off x="4283968" y="3773767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095955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  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平台访问量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图片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56" y="2309585"/>
            <a:ext cx="4760466" cy="216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81350" y="4624927"/>
            <a:ext cx="4931772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，默认显示最近六个月的学校访问量情况，也可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选择时间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段进行查询（查询区间为半年以内）。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，可以查看每个月的访问量和日均访问量。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，显示该查询区间的汇总数据，以及平均数据。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425877" y="4616573"/>
            <a:ext cx="5270500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各学校访问量图里，可以查看学校在所选时间段里的总共访问量。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显示某个时间段里，访问量最高的学校和访问量最低的学校是哪所，并显示他们的访问数据。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59879" y="2309585"/>
            <a:ext cx="0" cy="379007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图片 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473" y="2687953"/>
            <a:ext cx="52705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528516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人数统计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81350" y="4624927"/>
            <a:ext cx="4931772" cy="192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默认可以查看最近六个月的学习人数数据，也可选择时间段进行查询（查询区间为半年以内）。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可以查看每个月的学习人数。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显示该查询时间段的学习人数总人次和平均每月参与学习的人次。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425877" y="4616573"/>
            <a:ext cx="5270500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各学校学习人数统计图，可查看学校在所选时间段内的总学习人次。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显示查询时间段内学习人数最高的学校和学习人数最低的学校，以及其学习人数。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70830" y="2273702"/>
            <a:ext cx="0" cy="379007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7" y="2273702"/>
            <a:ext cx="4785627" cy="220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图片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007" y="2336762"/>
            <a:ext cx="52705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528516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人均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在线时间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81350" y="4624927"/>
            <a:ext cx="4931772" cy="192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可选择你所要查看的月份的数据（所选时间区间为半年以内），默认显示最近半年的数据。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可查看每个月的人均在线时间。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显示所查询月份人均在线时间和平均每月的平均时间。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425877" y="4616573"/>
            <a:ext cx="5270500" cy="15568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各学校学习人数统计图里，显示该学校在所选时间段内的人均在线时间和平均每月的在线时间。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显示查询时间段内，在线时间最高的学校和在线时间最低的学校，并显示他们的学习人数。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70830" y="2273702"/>
            <a:ext cx="0" cy="379007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图片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50" y="2284908"/>
            <a:ext cx="4838468" cy="2226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图片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62" y="2571389"/>
            <a:ext cx="52705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583502" y="452670"/>
            <a:ext cx="1718194" cy="6052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335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报表</a:t>
            </a:r>
            <a:endParaRPr lang="zh-CN" altLang="en-US" sz="213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5413" y="548680"/>
            <a:ext cx="383243" cy="361897"/>
            <a:chOff x="6460269" y="872801"/>
            <a:chExt cx="709154" cy="669655"/>
          </a:xfrm>
          <a:solidFill>
            <a:srgbClr val="F2F2F2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9724924" y="910577"/>
            <a:ext cx="2124703" cy="410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r>
              <a:rPr lang="en-US" altLang="zh-CN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65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865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学习情况</a:t>
            </a:r>
            <a:endParaRPr lang="zh-CN" altLang="en-US" sz="1865" i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76064" y="1604940"/>
            <a:ext cx="2528516" cy="5032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en-US" altLang="zh-CN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1.4  </a:t>
            </a:r>
            <a:r>
              <a:rPr lang="zh-CN" altLang="en-US" sz="1865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必修课</a:t>
            </a:r>
            <a:r>
              <a:rPr lang="zh-CN" altLang="en-US" sz="1865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学习分析</a:t>
            </a:r>
            <a:endParaRPr lang="en-US" altLang="zh-CN" sz="1865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081350" y="4624927"/>
            <a:ext cx="4931772" cy="16003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可以选择你所要查看学段和年级的数据，默认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该区所有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学校的数据。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区某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学校的未学习、学习中、已学习的学生人数。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425877" y="3311189"/>
            <a:ext cx="5270500" cy="1231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显示各个学校的人均完成的学分。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显示所查询时间段内，人均完成的学分最高的学校和人均完成的学分最低的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并显示他们的学分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16080" y="1526102"/>
            <a:ext cx="0" cy="507019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77" y="2244308"/>
            <a:ext cx="4551740" cy="229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065" y="1472350"/>
            <a:ext cx="52705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68" y="4526440"/>
            <a:ext cx="52705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6433239" y="6200476"/>
            <a:ext cx="5270500" cy="44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37" tIns="60916" rIns="121837" bIns="60916">
            <a:spAutoFit/>
          </a:bodyPr>
          <a:lstStyle/>
          <a:p>
            <a:pPr defTabSz="162433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显示各个学校人均选课，学习中和已学习的数量。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NORDRI TOOLS WATERMARK" val="ombihzxs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2396</Words>
  <Application>WPS 表格</Application>
  <PresentationFormat>宽屏</PresentationFormat>
  <Paragraphs>208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方正书宋_GBK</vt:lpstr>
      <vt:lpstr>Wingdings</vt:lpstr>
      <vt:lpstr>宋体</vt:lpstr>
      <vt:lpstr>汉仪书宋二KW</vt:lpstr>
      <vt:lpstr>微软雅黑</vt:lpstr>
      <vt:lpstr>汉仪旗黑</vt:lpstr>
      <vt:lpstr>Tahoma</vt:lpstr>
      <vt:lpstr>Calibri</vt:lpstr>
      <vt:lpstr>Helvetica Neue</vt:lpstr>
      <vt:lpstr>方正正中黑简体</vt:lpstr>
      <vt:lpstr>冬青黑体简体中文</vt:lpstr>
      <vt:lpstr>宋体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曹阳</dc:creator>
  <cp:lastModifiedBy>yuki</cp:lastModifiedBy>
  <cp:revision>33</cp:revision>
  <dcterms:created xsi:type="dcterms:W3CDTF">2022-03-21T07:58:56Z</dcterms:created>
  <dcterms:modified xsi:type="dcterms:W3CDTF">2022-03-21T07:58:56Z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BD5A81DF4E5C453CA8A78627023410C4</vt:lpwstr>
  </property>
  <property fmtid="{D5CDD505-2E9C-101B-9397-08002B2CF9AE}" pid="3" name="KSOProductBuildVer">
    <vt:lpwstr>2052-3.0.0.4824</vt:lpwstr>
  </property>
</Properties>
</file>