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5"/>
  </p:notesMasterIdLst>
  <p:sldIdLst>
    <p:sldId id="276" r:id="rId3"/>
    <p:sldId id="277" r:id="rId4"/>
    <p:sldId id="278" r:id="rId5"/>
    <p:sldId id="279" r:id="rId6"/>
    <p:sldId id="280" r:id="rId7"/>
    <p:sldId id="281" r:id="rId8"/>
    <p:sldId id="282" r:id="rId9"/>
    <p:sldId id="283" r:id="rId10"/>
    <p:sldId id="284" r:id="rId11"/>
    <p:sldId id="285" r:id="rId12"/>
    <p:sldId id="286" r:id="rId13"/>
    <p:sldId id="287" r:id="rId14"/>
    <p:sldId id="288" r:id="rId15"/>
    <p:sldId id="289" r:id="rId16"/>
    <p:sldId id="290" r:id="rId17"/>
    <p:sldId id="291" r:id="rId18"/>
    <p:sldId id="292" r:id="rId19"/>
    <p:sldId id="293" r:id="rId20"/>
    <p:sldId id="294" r:id="rId21"/>
    <p:sldId id="295" r:id="rId22"/>
    <p:sldId id="296" r:id="rId23"/>
    <p:sldId id="275" r:id="rId24"/>
  </p:sldIdLst>
  <p:sldSz cx="12192000" cy="6858000"/>
  <p:notesSz cx="6858000" cy="9144000"/>
  <p:embeddedFontLst>
    <p:embeddedFont>
      <p:font typeface="微软雅黑" panose="020B0503020204020204" pitchFamily="34" charset="-122"/>
      <p:regular r:id="rId29"/>
    </p:embeddedFont>
    <p:embeddedFont>
      <p:font typeface="Tahoma" panose="020B0604030504040204" pitchFamily="34" charset="0"/>
      <p:regular r:id="rId30"/>
      <p:bold r:id="rId31"/>
    </p:embeddedFont>
    <p:embeddedFont>
      <p:font typeface="Calibri" panose="020F0502020204030204" pitchFamily="34" charset="0"/>
      <p:regular r:id="rId32"/>
      <p:bold r:id="rId33"/>
      <p:italic r:id="rId34"/>
      <p:boldItalic r:id="rId35"/>
    </p:embeddedFont>
    <p:embeddedFont>
      <p:font typeface="方正正中黑简体" panose="02000000000000000000" pitchFamily="2" charset="-122"/>
      <p:regular r:id="rId36"/>
    </p:embeddedFont>
    <p:embeddedFont>
      <p:font typeface="Calibri Light" panose="020F0302020204030204" charset="0"/>
      <p:regular r:id="rId37"/>
      <p:italic r:id="rId38"/>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7" autoAdjust="0"/>
    <p:restoredTop sz="94660"/>
  </p:normalViewPr>
  <p:slideViewPr>
    <p:cSldViewPr snapToGrid="0">
      <p:cViewPr varScale="1">
        <p:scale>
          <a:sx n="115" d="100"/>
          <a:sy n="115" d="100"/>
        </p:scale>
        <p:origin x="14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8" Type="http://schemas.openxmlformats.org/officeDocument/2006/relationships/font" Target="fonts/font10.fntdata"/><Relationship Id="rId37" Type="http://schemas.openxmlformats.org/officeDocument/2006/relationships/font" Target="fonts/font9.fntdata"/><Relationship Id="rId36" Type="http://schemas.openxmlformats.org/officeDocument/2006/relationships/font" Target="fonts/font8.fntdata"/><Relationship Id="rId35" Type="http://schemas.openxmlformats.org/officeDocument/2006/relationships/font" Target="fonts/font7.fntdata"/><Relationship Id="rId34" Type="http://schemas.openxmlformats.org/officeDocument/2006/relationships/font" Target="fonts/font6.fntdata"/><Relationship Id="rId33" Type="http://schemas.openxmlformats.org/officeDocument/2006/relationships/font" Target="fonts/font5.fntdata"/><Relationship Id="rId32" Type="http://schemas.openxmlformats.org/officeDocument/2006/relationships/font" Target="fonts/font4.fntdata"/><Relationship Id="rId31" Type="http://schemas.openxmlformats.org/officeDocument/2006/relationships/font" Target="fonts/font3.fntdata"/><Relationship Id="rId30" Type="http://schemas.openxmlformats.org/officeDocument/2006/relationships/font" Target="fonts/font2.fntdata"/><Relationship Id="rId3" Type="http://schemas.openxmlformats.org/officeDocument/2006/relationships/slide" Target="slides/slide1.xml"/><Relationship Id="rId29" Type="http://schemas.openxmlformats.org/officeDocument/2006/relationships/font" Target="fonts/font1.fntdata"/><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notesMaster" Target="notesMasters/notesMaster1.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9465D5-48FA-451D-833D-FD914F9E5EF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2B4C61-833A-4238-A30A-C55F8745EDC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EE6566C-771A-42AC-9666-FC59758FE2F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31CB74-DBB0-4060-9225-165E62E52EF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E6566C-771A-42AC-9666-FC59758FE2F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31CB74-DBB0-4060-9225-165E62E52EF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E6566C-771A-42AC-9666-FC59758FE2F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31CB74-DBB0-4060-9225-165E62E52EF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E6566C-771A-42AC-9666-FC59758FE2F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31CB74-DBB0-4060-9225-165E62E52EF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3EE6566C-771A-42AC-9666-FC59758FE2F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31CB74-DBB0-4060-9225-165E62E52EF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EE6566C-771A-42AC-9666-FC59758FE2F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031CB74-DBB0-4060-9225-165E62E52EF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EE6566C-771A-42AC-9666-FC59758FE2F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031CB74-DBB0-4060-9225-165E62E52EF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EE6566C-771A-42AC-9666-FC59758FE2F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031CB74-DBB0-4060-9225-165E62E52EF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EE6566C-771A-42AC-9666-FC59758FE2F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031CB74-DBB0-4060-9225-165E62E52EFB}" type="slidenum">
              <a:rPr lang="zh-CN" altLang="en-US" smtClean="0"/>
            </a:fld>
            <a:endParaRPr lang="zh-CN" altLang="en-US"/>
          </a:p>
        </p:txBody>
      </p:sp>
      <p:sp>
        <p:nvSpPr>
          <p:cNvPr id="5" name="TextBox 8"/>
          <p:cNvSpPr txBox="1">
            <a:spLocks noChangeArrowheads="1"/>
          </p:cNvSpPr>
          <p:nvPr userDrawn="1"/>
        </p:nvSpPr>
        <p:spPr bwMode="auto">
          <a:xfrm>
            <a:off x="9796467" y="434677"/>
            <a:ext cx="2075577" cy="369243"/>
          </a:xfrm>
          <a:prstGeom prst="rect">
            <a:avLst/>
          </a:prstGeom>
          <a:noFill/>
          <a:ln>
            <a:noFill/>
          </a:ln>
        </p:spPr>
        <p:txBody>
          <a:bodyPr wrap="square" lIns="121837" tIns="60916" rIns="121837" bIns="60916">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624330" eaLnBrk="1" hangingPunct="1">
              <a:defRPr/>
            </a:pP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cs typeface="Tahoma" panose="020B0804030504040204" pitchFamily="34" charset="0"/>
              </a:rPr>
              <a:t>上海市电化教育馆</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Tahoma" panose="020B080403050404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EE6566C-771A-42AC-9666-FC59758FE2F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031CB74-DBB0-4060-9225-165E62E52EF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EE6566C-771A-42AC-9666-FC59758FE2F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031CB74-DBB0-4060-9225-165E62E52EF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E6566C-771A-42AC-9666-FC59758FE2F3}"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31CB74-DBB0-4060-9225-165E62E52EFB}" type="slidenum">
              <a:rPr lang="zh-CN" altLang="en-US" smtClean="0"/>
            </a:fld>
            <a:endParaRPr lang="zh-CN" altLang="en-US"/>
          </a:p>
        </p:txBody>
      </p:sp>
      <p:pic>
        <p:nvPicPr>
          <p:cNvPr id="7" name="图片 6"/>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microsoft.com/office/2007/relationships/hdphoto" Target="../media/image5.wdp"/><Relationship Id="rId3" Type="http://schemas.openxmlformats.org/officeDocument/2006/relationships/image" Target="../media/image4.png"/><Relationship Id="rId2" Type="http://schemas.microsoft.com/office/2007/relationships/hdphoto" Target="../media/image3.wdp"/><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2.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5.png"/><Relationship Id="rId1" Type="http://schemas.openxmlformats.org/officeDocument/2006/relationships/image" Target="../media/image24.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3.png"/><Relationship Id="rId1" Type="http://schemas.openxmlformats.org/officeDocument/2006/relationships/image" Target="../media/image32.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1.png"/><Relationship Id="rId2" Type="http://schemas.openxmlformats.org/officeDocument/2006/relationships/image" Target="../media/image35.png"/><Relationship Id="rId1" Type="http://schemas.openxmlformats.org/officeDocument/2006/relationships/image" Target="../media/image34.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6.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7.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8.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xml"/><Relationship Id="rId2" Type="http://schemas.openxmlformats.org/officeDocument/2006/relationships/hyperlink" Target="http://pangu.yanj.cn/goods-18024.html" TargetMode="External"/><Relationship Id="rId1" Type="http://schemas.openxmlformats.org/officeDocument/2006/relationships/image" Target="../media/image39.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png"/><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png"/><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6.png"/><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8.png"/><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BEBA8EAE-BF5A-486C-A8C5-ECC9F3942E4B}">
                <a14:imgProps xmlns:a14="http://schemas.microsoft.com/office/drawing/2010/main">
                  <a14:imgLayer r:embed="rId2">
                    <a14:imgEffect>
                      <a14:brightnessContrast contrast="30000"/>
                    </a14:imgEffect>
                    <a14:imgEffect>
                      <a14:colorTemperature colorTemp="7200"/>
                    </a14:imgEffect>
                  </a14:imgLayer>
                </a14:imgProps>
              </a:ext>
              <a:ext uri="{28A0092B-C50C-407E-A947-70E740481C1C}">
                <a14:useLocalDpi xmlns:a14="http://schemas.microsoft.com/office/drawing/2010/main" val="0"/>
              </a:ext>
            </a:extLst>
          </a:blip>
          <a:srcRect t="44315" b="18338"/>
          <a:stretch>
            <a:fillRect/>
          </a:stretch>
        </p:blipFill>
        <p:spPr>
          <a:xfrm>
            <a:off x="0" y="-38100"/>
            <a:ext cx="12192000" cy="3392985"/>
          </a:xfrm>
          <a:prstGeom prst="rect">
            <a:avLst/>
          </a:prstGeom>
        </p:spPr>
      </p:pic>
      <p:grpSp>
        <p:nvGrpSpPr>
          <p:cNvPr id="3" name="组合 2"/>
          <p:cNvGrpSpPr/>
          <p:nvPr/>
        </p:nvGrpSpPr>
        <p:grpSpPr>
          <a:xfrm>
            <a:off x="2390840" y="3672235"/>
            <a:ext cx="7410321" cy="1158295"/>
            <a:chOff x="2390840" y="3688861"/>
            <a:chExt cx="7410321" cy="1158295"/>
          </a:xfrm>
        </p:grpSpPr>
        <p:grpSp>
          <p:nvGrpSpPr>
            <p:cNvPr id="4" name="组合 3"/>
            <p:cNvGrpSpPr/>
            <p:nvPr/>
          </p:nvGrpSpPr>
          <p:grpSpPr>
            <a:xfrm>
              <a:off x="2390840" y="3688861"/>
              <a:ext cx="7410321" cy="1158295"/>
              <a:chOff x="856262" y="1196611"/>
              <a:chExt cx="10479475" cy="4592864"/>
            </a:xfrm>
          </p:grpSpPr>
          <p:sp>
            <p:nvSpPr>
              <p:cNvPr id="7" name="圆角矩形 6"/>
              <p:cNvSpPr/>
              <p:nvPr/>
            </p:nvSpPr>
            <p:spPr>
              <a:xfrm>
                <a:off x="856262" y="1196611"/>
                <a:ext cx="10479475" cy="4592864"/>
              </a:xfrm>
              <a:prstGeom prst="roundRect">
                <a:avLst>
                  <a:gd name="adj" fmla="val 50000"/>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8" name="圆角矩形 7"/>
              <p:cNvSpPr/>
              <p:nvPr/>
            </p:nvSpPr>
            <p:spPr>
              <a:xfrm>
                <a:off x="1087055" y="1729430"/>
                <a:ext cx="10017895" cy="3399142"/>
              </a:xfrm>
              <a:prstGeom prst="roundRect">
                <a:avLst>
                  <a:gd name="adj" fmla="val 50000"/>
                </a:avLst>
              </a:prstGeom>
              <a:solidFill>
                <a:srgbClr val="F9F9F9"/>
              </a:solidFill>
              <a:ln w="31750">
                <a:gradFill>
                  <a:gsLst>
                    <a:gs pos="0">
                      <a:schemeClr val="bg1"/>
                    </a:gs>
                    <a:gs pos="100000">
                      <a:srgbClr val="EAEAEA"/>
                    </a:gs>
                  </a:gsLst>
                  <a:lin ang="5400000" scaled="1"/>
                </a:gradFill>
              </a:ln>
              <a:effectLst>
                <a:outerShdw blurRad="762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sp>
          <p:nvSpPr>
            <p:cNvPr id="5" name="椭圆 4"/>
            <p:cNvSpPr/>
            <p:nvPr/>
          </p:nvSpPr>
          <p:spPr>
            <a:xfrm flipH="1">
              <a:off x="9432620" y="4203451"/>
              <a:ext cx="96812" cy="96812"/>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 name="椭圆 5"/>
            <p:cNvSpPr/>
            <p:nvPr/>
          </p:nvSpPr>
          <p:spPr>
            <a:xfrm flipH="1">
              <a:off x="2657850" y="4203451"/>
              <a:ext cx="96812" cy="96812"/>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sp>
        <p:nvSpPr>
          <p:cNvPr id="9" name="矩形 17"/>
          <p:cNvSpPr>
            <a:spLocks noChangeArrowheads="1"/>
          </p:cNvSpPr>
          <p:nvPr/>
        </p:nvSpPr>
        <p:spPr bwMode="auto">
          <a:xfrm>
            <a:off x="2975879" y="3960599"/>
            <a:ext cx="6301565"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r>
              <a:rPr lang="zh-CN" altLang="en-US" sz="3500" dirty="0">
                <a:solidFill>
                  <a:srgbClr val="FFFFFF">
                    <a:lumMod val="50000"/>
                  </a:srgbClr>
                </a:solidFill>
                <a:latin typeface="方正正中黑简体" panose="02000000000000000000" pitchFamily="2" charset="-122"/>
                <a:ea typeface="方正正中黑简体" panose="02000000000000000000" pitchFamily="2" charset="-122"/>
              </a:rPr>
              <a:t>上海市中小学专题教育网站</a:t>
            </a:r>
            <a:endParaRPr lang="zh-CN" altLang="en-US" sz="3500" dirty="0">
              <a:solidFill>
                <a:srgbClr val="FFFFFF">
                  <a:lumMod val="50000"/>
                </a:srgbClr>
              </a:solidFill>
              <a:latin typeface="方正正中黑简体" panose="02000000000000000000" pitchFamily="2" charset="-122"/>
              <a:ea typeface="方正正中黑简体" panose="02000000000000000000" pitchFamily="2" charset="-122"/>
            </a:endParaRPr>
          </a:p>
        </p:txBody>
      </p:sp>
      <p:grpSp>
        <p:nvGrpSpPr>
          <p:cNvPr id="10" name="组合 9"/>
          <p:cNvGrpSpPr/>
          <p:nvPr/>
        </p:nvGrpSpPr>
        <p:grpSpPr>
          <a:xfrm>
            <a:off x="-10659" y="3287836"/>
            <a:ext cx="12213319" cy="83379"/>
            <a:chOff x="3483078" y="-1787966"/>
            <a:chExt cx="5187745" cy="3118733"/>
          </a:xfrm>
        </p:grpSpPr>
        <p:sp>
          <p:nvSpPr>
            <p:cNvPr id="11" name="矩形 10"/>
            <p:cNvSpPr/>
            <p:nvPr/>
          </p:nvSpPr>
          <p:spPr>
            <a:xfrm>
              <a:off x="3483078" y="-1787966"/>
              <a:ext cx="1296936" cy="3118733"/>
            </a:xfrm>
            <a:prstGeom prst="rect">
              <a:avLst/>
            </a:prstGeom>
            <a:solidFill>
              <a:schemeClr val="accent1"/>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2" name="矩形 11"/>
            <p:cNvSpPr/>
            <p:nvPr/>
          </p:nvSpPr>
          <p:spPr>
            <a:xfrm>
              <a:off x="4780014" y="-1787966"/>
              <a:ext cx="1296936" cy="3118733"/>
            </a:xfrm>
            <a:prstGeom prst="rect">
              <a:avLst/>
            </a:prstGeom>
            <a:solidFill>
              <a:schemeClr val="accent2"/>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3" name="矩形 12"/>
            <p:cNvSpPr/>
            <p:nvPr/>
          </p:nvSpPr>
          <p:spPr>
            <a:xfrm>
              <a:off x="6070466" y="-1787966"/>
              <a:ext cx="1309905" cy="3118733"/>
            </a:xfrm>
            <a:prstGeom prst="rect">
              <a:avLst/>
            </a:prstGeom>
            <a:solidFill>
              <a:schemeClr val="accent3"/>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4" name="矩形 13"/>
            <p:cNvSpPr/>
            <p:nvPr/>
          </p:nvSpPr>
          <p:spPr>
            <a:xfrm>
              <a:off x="7373887" y="-1787966"/>
              <a:ext cx="1296936" cy="3118733"/>
            </a:xfrm>
            <a:prstGeom prst="rect">
              <a:avLst/>
            </a:prstGeom>
            <a:solidFill>
              <a:schemeClr val="accent4"/>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15" name="组合 14"/>
          <p:cNvGrpSpPr/>
          <p:nvPr/>
        </p:nvGrpSpPr>
        <p:grpSpPr>
          <a:xfrm>
            <a:off x="2623828" y="4933908"/>
            <a:ext cx="6944344" cy="430887"/>
            <a:chOff x="2623828" y="4955808"/>
            <a:chExt cx="6944344" cy="430887"/>
          </a:xfrm>
        </p:grpSpPr>
        <p:sp>
          <p:nvSpPr>
            <p:cNvPr id="16" name="矩形 17"/>
            <p:cNvSpPr>
              <a:spLocks noChangeArrowheads="1"/>
            </p:cNvSpPr>
            <p:nvPr/>
          </p:nvSpPr>
          <p:spPr bwMode="auto">
            <a:xfrm>
              <a:off x="3807337" y="4955808"/>
              <a:ext cx="457732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r>
                <a:rPr lang="zh-CN" altLang="en-US" sz="2200" b="1" dirty="0">
                  <a:solidFill>
                    <a:schemeClr val="accent2"/>
                  </a:solidFill>
                  <a:latin typeface="微软雅黑" panose="020B0503020204020204" pitchFamily="34" charset="-122"/>
                  <a:ea typeface="微软雅黑" panose="020B0503020204020204" pitchFamily="34" charset="-122"/>
                </a:rPr>
                <a:t>学校管理员</a:t>
              </a:r>
              <a:r>
                <a:rPr lang="zh-CN" altLang="en-US" sz="2200" b="1" dirty="0">
                  <a:solidFill>
                    <a:srgbClr val="FFFFFF">
                      <a:lumMod val="50000"/>
                    </a:srgbClr>
                  </a:solidFill>
                  <a:latin typeface="微软雅黑" panose="020B0503020204020204" pitchFamily="34" charset="-122"/>
                  <a:ea typeface="微软雅黑" panose="020B0503020204020204" pitchFamily="34" charset="-122"/>
                </a:rPr>
                <a:t>操作指南</a:t>
              </a:r>
              <a:endParaRPr lang="zh-CN" altLang="en-US" sz="2200" b="1" dirty="0">
                <a:solidFill>
                  <a:srgbClr val="FFFFFF">
                    <a:lumMod val="50000"/>
                  </a:srgbClr>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2623828" y="5172850"/>
              <a:ext cx="6944344" cy="0"/>
              <a:chOff x="2554040" y="5255400"/>
              <a:chExt cx="7083925" cy="0"/>
            </a:xfrm>
          </p:grpSpPr>
          <p:cxnSp>
            <p:nvCxnSpPr>
              <p:cNvPr id="18" name="直接连接符 17"/>
              <p:cNvCxnSpPr/>
              <p:nvPr/>
            </p:nvCxnSpPr>
            <p:spPr>
              <a:xfrm>
                <a:off x="2554040" y="5255400"/>
                <a:ext cx="106546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8572505" y="5255400"/>
                <a:ext cx="106546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26" name="矩形 17"/>
          <p:cNvSpPr>
            <a:spLocks noChangeArrowheads="1"/>
          </p:cNvSpPr>
          <p:nvPr/>
        </p:nvSpPr>
        <p:spPr bwMode="auto">
          <a:xfrm>
            <a:off x="4783455" y="5835015"/>
            <a:ext cx="4112895" cy="337185"/>
          </a:xfrm>
          <a:prstGeom prst="rect">
            <a:avLst/>
          </a:prstGeom>
          <a:solidFill>
            <a:schemeClr val="bg1"/>
          </a:solidFill>
          <a:ln>
            <a:noFill/>
          </a:ln>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sym typeface="+mn-ea"/>
              </a:rPr>
              <a:t>https://ztjy-smile.shec.edu.cn</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7" name="矩形 17"/>
          <p:cNvSpPr>
            <a:spLocks noChangeArrowheads="1"/>
          </p:cNvSpPr>
          <p:nvPr/>
        </p:nvSpPr>
        <p:spPr bwMode="auto">
          <a:xfrm>
            <a:off x="4567451" y="6342267"/>
            <a:ext cx="3442698" cy="306705"/>
          </a:xfrm>
          <a:prstGeom prst="rect">
            <a:avLst/>
          </a:prstGeom>
          <a:noFill/>
          <a:ln>
            <a:noFill/>
          </a:ln>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上海市电化教育馆    </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rPr>
              <a:t>2022</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rPr>
              <a:t>3</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月</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22" name="图片 21"/>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val="0"/>
              </a:ext>
            </a:extLst>
          </a:blip>
          <a:srcRect t="42935" b="14225"/>
          <a:stretch>
            <a:fillRect/>
          </a:stretch>
        </p:blipFill>
        <p:spPr>
          <a:xfrm>
            <a:off x="-10660" y="-54429"/>
            <a:ext cx="12202014" cy="3338548"/>
          </a:xfrm>
          <a:prstGeom prst="rect">
            <a:avLst/>
          </a:prstGeom>
        </p:spPr>
      </p:pic>
      <p:sp>
        <p:nvSpPr>
          <p:cNvPr id="20" name="圆角矩形标注 19"/>
          <p:cNvSpPr/>
          <p:nvPr/>
        </p:nvSpPr>
        <p:spPr>
          <a:xfrm>
            <a:off x="881149" y="5573391"/>
            <a:ext cx="3544371" cy="768875"/>
          </a:xfrm>
          <a:prstGeom prst="wedgeRoundRectCallout">
            <a:avLst>
              <a:gd name="adj1" fmla="val 60709"/>
              <a:gd name="adj2" fmla="val 10144"/>
              <a:gd name="adj3" fmla="val 16667"/>
            </a:avLst>
          </a:prstGeom>
          <a:ln>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CN" altLang="en-US" sz="1600" dirty="0" smtClean="0">
                <a:latin typeface="微软雅黑" panose="020B0503020204020204" pitchFamily="34" charset="-122"/>
                <a:ea typeface="微软雅黑" panose="020B0503020204020204" pitchFamily="34" charset="-122"/>
                <a:sym typeface="+mn-ea"/>
              </a:rPr>
              <a:t>浏览器提示：</a:t>
            </a:r>
            <a:r>
              <a:rPr lang="en-US" altLang="zh-CN" sz="1600" dirty="0" smtClean="0">
                <a:latin typeface="微软雅黑" panose="020B0503020204020204" pitchFamily="34" charset="-122"/>
                <a:ea typeface="微软雅黑" panose="020B0503020204020204" pitchFamily="34" charset="-122"/>
                <a:sym typeface="+mn-ea"/>
              </a:rPr>
              <a:t>IE</a:t>
            </a:r>
            <a:r>
              <a:rPr lang="en-US" altLang="zh-CN" sz="1600" dirty="0">
                <a:latin typeface="微软雅黑" panose="020B0503020204020204" pitchFamily="34" charset="-122"/>
                <a:ea typeface="微软雅黑" panose="020B0503020204020204" pitchFamily="34" charset="-122"/>
                <a:sym typeface="+mn-ea"/>
              </a:rPr>
              <a:t> 10</a:t>
            </a:r>
            <a:r>
              <a:rPr lang="zh-CN" altLang="en-US" sz="1600" dirty="0" smtClean="0">
                <a:latin typeface="微软雅黑" panose="020B0503020204020204" pitchFamily="34" charset="-122"/>
                <a:ea typeface="微软雅黑" panose="020B0503020204020204" pitchFamily="34" charset="-122"/>
                <a:sym typeface="+mn-ea"/>
              </a:rPr>
              <a:t>及</a:t>
            </a:r>
            <a:r>
              <a:rPr lang="zh-CN" altLang="en-US" sz="1600" dirty="0">
                <a:latin typeface="微软雅黑" panose="020B0503020204020204" pitchFamily="34" charset="-122"/>
                <a:ea typeface="微软雅黑" panose="020B0503020204020204" pitchFamily="34" charset="-122"/>
                <a:sym typeface="+mn-ea"/>
              </a:rPr>
              <a:t>以上、</a:t>
            </a:r>
            <a:r>
              <a:rPr lang="en-US" altLang="zh-CN" sz="1600" dirty="0">
                <a:latin typeface="微软雅黑" panose="020B0503020204020204" pitchFamily="34" charset="-122"/>
                <a:ea typeface="微软雅黑" panose="020B0503020204020204" pitchFamily="34" charset="-122"/>
                <a:sym typeface="+mn-ea"/>
              </a:rPr>
              <a:t>C</a:t>
            </a:r>
            <a:r>
              <a:rPr lang="en-US" altLang="zh-CN" sz="1600" dirty="0" smtClean="0">
                <a:latin typeface="微软雅黑" panose="020B0503020204020204" pitchFamily="34" charset="-122"/>
                <a:ea typeface="微软雅黑" panose="020B0503020204020204" pitchFamily="34" charset="-122"/>
                <a:sym typeface="+mn-ea"/>
              </a:rPr>
              <a:t>hrome</a:t>
            </a:r>
            <a:r>
              <a:rPr lang="zh-CN" altLang="en-US" sz="1600" dirty="0" smtClean="0">
                <a:latin typeface="微软雅黑" panose="020B0503020204020204" pitchFamily="34" charset="-122"/>
                <a:ea typeface="微软雅黑" panose="020B0503020204020204" pitchFamily="34" charset="-122"/>
                <a:sym typeface="+mn-ea"/>
              </a:rPr>
              <a:t>、</a:t>
            </a:r>
            <a:r>
              <a:rPr lang="en-US" altLang="zh-CN" sz="1600" dirty="0" smtClean="0">
                <a:latin typeface="微软雅黑" panose="020B0503020204020204" pitchFamily="34" charset="-122"/>
                <a:ea typeface="微软雅黑" panose="020B0503020204020204" pitchFamily="34" charset="-122"/>
                <a:sym typeface="+mn-ea"/>
              </a:rPr>
              <a:t>Firefox</a:t>
            </a:r>
            <a:r>
              <a:rPr lang="zh-CN" altLang="en-US" sz="1600" dirty="0" smtClean="0">
                <a:latin typeface="微软雅黑" panose="020B0503020204020204" pitchFamily="34" charset="-122"/>
                <a:ea typeface="微软雅黑" panose="020B0503020204020204" pitchFamily="34" charset="-122"/>
                <a:sym typeface="+mn-ea"/>
              </a:rPr>
              <a:t>或</a:t>
            </a:r>
            <a:r>
              <a:rPr lang="en-US" altLang="zh-CN" sz="1600" dirty="0" smtClean="0">
                <a:latin typeface="微软雅黑" panose="020B0503020204020204" pitchFamily="34" charset="-122"/>
                <a:ea typeface="微软雅黑" panose="020B0503020204020204" pitchFamily="34" charset="-122"/>
                <a:sym typeface="+mn-ea"/>
              </a:rPr>
              <a:t>360</a:t>
            </a:r>
            <a:r>
              <a:rPr lang="zh-CN" altLang="en-US" sz="1600" dirty="0" smtClean="0">
                <a:latin typeface="微软雅黑" panose="020B0503020204020204" pitchFamily="34" charset="-122"/>
                <a:ea typeface="微软雅黑" panose="020B0503020204020204" pitchFamily="34" charset="-122"/>
                <a:sym typeface="+mn-ea"/>
              </a:rPr>
              <a:t>的极速模式</a:t>
            </a:r>
            <a:endParaRPr lang="zh-CN" altLang="en-US" sz="16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a:spLocks noChangeArrowheads="1"/>
          </p:cNvSpPr>
          <p:nvPr/>
        </p:nvSpPr>
        <p:spPr bwMode="auto">
          <a:xfrm>
            <a:off x="1583502" y="452670"/>
            <a:ext cx="1718194" cy="605230"/>
          </a:xfrm>
          <a:prstGeom prst="rect">
            <a:avLst/>
          </a:prstGeom>
          <a:solidFill>
            <a:srgbClr val="F2F2F2"/>
          </a:solid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335"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查看</a:t>
            </a:r>
            <a:r>
              <a:rPr kumimoji="0" lang="zh-CN" altLang="en-US" sz="2000"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13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报表</a:t>
            </a:r>
            <a:endParaRPr kumimoji="0" lang="zh-CN" altLang="en-US" sz="213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815413" y="548680"/>
            <a:ext cx="383243" cy="361897"/>
            <a:chOff x="6460269" y="872801"/>
            <a:chExt cx="709154" cy="669655"/>
          </a:xfrm>
          <a:solidFill>
            <a:srgbClr val="F2F2F2"/>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
        <p:nvSpPr>
          <p:cNvPr id="25" name="TextBox 10"/>
          <p:cNvSpPr>
            <a:spLocks noChangeArrowheads="1"/>
          </p:cNvSpPr>
          <p:nvPr/>
        </p:nvSpPr>
        <p:spPr bwMode="auto">
          <a:xfrm>
            <a:off x="9724924" y="910577"/>
            <a:ext cx="2124703" cy="410345"/>
          </a:xfrm>
          <a:prstGeom prst="rect">
            <a:avLst/>
          </a:prstGeom>
          <a:noFill/>
          <a:ln w="9525">
            <a:noFill/>
            <a:miter lim="800000"/>
          </a:ln>
        </p:spPr>
        <p:txBody>
          <a:bodyPr wrap="square" lIns="121837" tIns="60916" rIns="121837" bIns="609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1.</a:t>
            </a:r>
            <a:r>
              <a:rPr kumimoji="0" lang="zh-CN" altLang="en-US"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学生</a:t>
            </a:r>
            <a:r>
              <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学习情况</a:t>
            </a:r>
            <a:endPar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
        <p:nvSpPr>
          <p:cNvPr id="26" name="矩形 4"/>
          <p:cNvSpPr>
            <a:spLocks noChangeArrowheads="1"/>
          </p:cNvSpPr>
          <p:nvPr/>
        </p:nvSpPr>
        <p:spPr bwMode="auto">
          <a:xfrm>
            <a:off x="576064" y="1604940"/>
            <a:ext cx="2528516" cy="503254"/>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en-US" altLang="zh-CN"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1.4  </a:t>
            </a:r>
            <a:r>
              <a:rPr kumimoji="0" lang="zh-CN" altLang="en-US"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必修课</a:t>
            </a:r>
            <a:r>
              <a:rPr kumimoji="0" lang="zh-CN" altLang="en-US"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学习分析</a:t>
            </a:r>
            <a:endParaRPr kumimoji="0" lang="en-US" altLang="zh-CN"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0" name="矩形 4"/>
          <p:cNvSpPr>
            <a:spLocks noChangeArrowheads="1"/>
          </p:cNvSpPr>
          <p:nvPr/>
        </p:nvSpPr>
        <p:spPr bwMode="auto">
          <a:xfrm>
            <a:off x="6814145" y="2916587"/>
            <a:ext cx="4931772" cy="818212"/>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区间</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5</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可以查看各个年级人均选课，学习中和已学习的数量。</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pic>
        <p:nvPicPr>
          <p:cNvPr id="6146" name="图片 1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198656" y="2358378"/>
            <a:ext cx="5270500"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98042" y="3976688"/>
            <a:ext cx="2881313" cy="288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1"/>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09589" y="4984583"/>
            <a:ext cx="8158161" cy="2135259"/>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a:spLocks noChangeArrowheads="1"/>
          </p:cNvSpPr>
          <p:nvPr/>
        </p:nvSpPr>
        <p:spPr bwMode="auto">
          <a:xfrm>
            <a:off x="1583502" y="452670"/>
            <a:ext cx="1718194" cy="605230"/>
          </a:xfrm>
          <a:prstGeom prst="rect">
            <a:avLst/>
          </a:prstGeom>
          <a:solidFill>
            <a:srgbClr val="F2F2F2"/>
          </a:solid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335"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查看</a:t>
            </a:r>
            <a:r>
              <a:rPr kumimoji="0" lang="zh-CN" altLang="en-US" sz="2000"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13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报表</a:t>
            </a:r>
            <a:endParaRPr kumimoji="0" lang="zh-CN" altLang="en-US" sz="213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815413" y="548680"/>
            <a:ext cx="383243" cy="361897"/>
            <a:chOff x="6460269" y="872801"/>
            <a:chExt cx="709154" cy="669655"/>
          </a:xfrm>
          <a:solidFill>
            <a:srgbClr val="F2F2F2"/>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
        <p:nvSpPr>
          <p:cNvPr id="25" name="TextBox 10"/>
          <p:cNvSpPr>
            <a:spLocks noChangeArrowheads="1"/>
          </p:cNvSpPr>
          <p:nvPr/>
        </p:nvSpPr>
        <p:spPr bwMode="auto">
          <a:xfrm>
            <a:off x="9724924" y="910577"/>
            <a:ext cx="2124703" cy="410345"/>
          </a:xfrm>
          <a:prstGeom prst="rect">
            <a:avLst/>
          </a:prstGeom>
          <a:noFill/>
          <a:ln w="9525">
            <a:noFill/>
            <a:miter lim="800000"/>
          </a:ln>
        </p:spPr>
        <p:txBody>
          <a:bodyPr wrap="square" lIns="121837" tIns="60916" rIns="121837" bIns="609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1.</a:t>
            </a:r>
            <a:r>
              <a:rPr kumimoji="0" lang="zh-CN" altLang="en-US"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学生</a:t>
            </a:r>
            <a:r>
              <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学习情况</a:t>
            </a:r>
            <a:endPar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
        <p:nvSpPr>
          <p:cNvPr id="26" name="矩形 4"/>
          <p:cNvSpPr>
            <a:spLocks noChangeArrowheads="1"/>
          </p:cNvSpPr>
          <p:nvPr/>
        </p:nvSpPr>
        <p:spPr bwMode="auto">
          <a:xfrm>
            <a:off x="576064" y="1604940"/>
            <a:ext cx="2528516" cy="554037"/>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en-US" altLang="zh-CN"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1.5  </a:t>
            </a:r>
            <a:r>
              <a:rPr kumimoji="0" lang="zh-CN" altLang="en-US"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选修课</a:t>
            </a:r>
            <a:r>
              <a:rPr kumimoji="0" lang="zh-CN" altLang="en-US"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学习分析</a:t>
            </a:r>
            <a:endParaRPr kumimoji="0" lang="en-US" altLang="zh-CN"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0" name="矩形 4"/>
          <p:cNvSpPr>
            <a:spLocks noChangeArrowheads="1"/>
          </p:cNvSpPr>
          <p:nvPr/>
        </p:nvSpPr>
        <p:spPr bwMode="auto">
          <a:xfrm>
            <a:off x="1119678" y="2177404"/>
            <a:ext cx="10658013" cy="2708345"/>
          </a:xfrm>
          <a:prstGeom prst="rect">
            <a:avLst/>
          </a:prstGeom>
          <a:noFill/>
          <a:ln w="9525">
            <a:noFill/>
            <a:miter lim="800000"/>
          </a:ln>
        </p:spPr>
        <p:txBody>
          <a:bodyPr wrap="square" lIns="121837" tIns="60916" rIns="121837" bIns="60916">
            <a:spAutoFit/>
          </a:bodyPr>
          <a:lstStyle/>
          <a:p>
            <a:pPr marL="342900" marR="0" lvl="0" indent="-342900" algn="l" defTabSz="1624330" rtl="0" eaLnBrk="1" fontAlgn="auto" latinLnBrk="0" hangingPunct="1">
              <a:lnSpc>
                <a:spcPct val="150000"/>
              </a:lnSpc>
              <a:spcBef>
                <a:spcPts val="0"/>
              </a:spcBef>
              <a:spcAft>
                <a:spcPts val="0"/>
              </a:spcAft>
              <a:buClrTx/>
              <a:buSzTx/>
              <a:buFont typeface="Arial" panose="020B0604020202090204" pitchFamily="34" charset="0"/>
              <a:buChar char="•"/>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与</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1.4</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相对应</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342900" marR="0" lvl="0" indent="-342900" algn="l" defTabSz="1624330" rtl="0" eaLnBrk="1" fontAlgn="auto" latinLnBrk="0" hangingPunct="1">
              <a:lnSpc>
                <a:spcPct val="150000"/>
              </a:lnSpc>
              <a:spcBef>
                <a:spcPts val="0"/>
              </a:spcBef>
              <a:spcAft>
                <a:spcPts val="0"/>
              </a:spcAft>
              <a:buClrTx/>
              <a:buSzTx/>
              <a:buFont typeface="Arial" panose="020B0604020202090204" pitchFamily="34" charset="0"/>
              <a:buChar char="•"/>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可以选择你所要查看的学段和年级的数据，默认显示所有数据。</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342900" marR="0" lvl="0" indent="-342900" algn="l" defTabSz="1624330" rtl="0" eaLnBrk="1" fontAlgn="auto" latinLnBrk="0" hangingPunct="1">
              <a:lnSpc>
                <a:spcPct val="150000"/>
              </a:lnSpc>
              <a:spcBef>
                <a:spcPts val="0"/>
              </a:spcBef>
              <a:spcAft>
                <a:spcPts val="0"/>
              </a:spcAft>
              <a:buClrTx/>
              <a:buSzTx/>
              <a:buFont typeface="Arial" panose="020B0604020202090204" pitchFamily="34" charset="0"/>
              <a:buChar char="•"/>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可以通过鼠标滑动查看本校某个年级的未学习、学习中、已学习的学生人数。</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342900" marR="0" lvl="0" indent="-342900" algn="l" defTabSz="1624330" rtl="0" eaLnBrk="1" fontAlgn="auto" latinLnBrk="0" hangingPunct="1">
              <a:lnSpc>
                <a:spcPct val="150000"/>
              </a:lnSpc>
              <a:spcBef>
                <a:spcPts val="0"/>
              </a:spcBef>
              <a:spcAft>
                <a:spcPts val="0"/>
              </a:spcAft>
              <a:buClrTx/>
              <a:buSzTx/>
              <a:buFont typeface="Arial" panose="020B0604020202090204" pitchFamily="34" charset="0"/>
              <a:buChar char="•"/>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可以查看各年级的人均完成的学分。</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342900" marR="0" lvl="0" indent="-342900" algn="l" defTabSz="1624330" rtl="0" eaLnBrk="1" fontAlgn="auto" latinLnBrk="0" hangingPunct="1">
              <a:lnSpc>
                <a:spcPct val="150000"/>
              </a:lnSpc>
              <a:spcBef>
                <a:spcPts val="0"/>
              </a:spcBef>
              <a:spcAft>
                <a:spcPts val="0"/>
              </a:spcAft>
              <a:buClrTx/>
              <a:buSzTx/>
              <a:buFont typeface="Arial" panose="020B0604020202090204" pitchFamily="34" charset="0"/>
              <a:buChar char="•"/>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可以查看某个时间段里，人均完成的学分最高的年级和人均完成的学分最低的</a:t>
            </a:r>
            <a:r>
              <a:rPr kumimoji="0" lang="zh-CN" altLang="en-US" sz="1600"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年级</a:t>
            </a:r>
            <a:endParaRPr kumimoji="0" lang="en-US" altLang="zh-CN" sz="1600"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是</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哪些，以及他们的学分。</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342900" marR="0" lvl="0" indent="-342900" algn="l" defTabSz="1624330" rtl="0" eaLnBrk="1" fontAlgn="auto" latinLnBrk="0" hangingPunct="1">
              <a:lnSpc>
                <a:spcPct val="150000"/>
              </a:lnSpc>
              <a:spcBef>
                <a:spcPts val="0"/>
              </a:spcBef>
              <a:spcAft>
                <a:spcPts val="0"/>
              </a:spcAft>
              <a:buClrTx/>
              <a:buSzTx/>
              <a:buFont typeface="Arial" panose="020B0604020202090204" pitchFamily="34" charset="0"/>
              <a:buChar char="•"/>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可以查看各个年级人均选课，学习中和已学习的数量。</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pic>
        <p:nvPicPr>
          <p:cNvPr id="11" name="Picture 2" descr="F:\360云盘\02-个人资料\！PPT图片及版面资源\05-PPT精选插图\03-人物\C36C0675438238128DA74BF55A61DDFD.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426783" y="1771641"/>
            <a:ext cx="3103562" cy="496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a:spLocks noChangeArrowheads="1"/>
          </p:cNvSpPr>
          <p:nvPr/>
        </p:nvSpPr>
        <p:spPr bwMode="auto">
          <a:xfrm>
            <a:off x="1583502" y="452670"/>
            <a:ext cx="1718194" cy="605230"/>
          </a:xfrm>
          <a:prstGeom prst="rect">
            <a:avLst/>
          </a:prstGeom>
          <a:solidFill>
            <a:srgbClr val="F2F2F2"/>
          </a:solid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335"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查看</a:t>
            </a:r>
            <a:r>
              <a:rPr kumimoji="0" lang="zh-CN" altLang="en-US" sz="2000"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13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报表</a:t>
            </a:r>
            <a:endParaRPr kumimoji="0" lang="zh-CN" altLang="en-US" sz="213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815413" y="548680"/>
            <a:ext cx="383243" cy="361897"/>
            <a:chOff x="6460269" y="872801"/>
            <a:chExt cx="709154" cy="669655"/>
          </a:xfrm>
          <a:solidFill>
            <a:srgbClr val="F2F2F2"/>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
        <p:nvSpPr>
          <p:cNvPr id="25" name="TextBox 10"/>
          <p:cNvSpPr>
            <a:spLocks noChangeArrowheads="1"/>
          </p:cNvSpPr>
          <p:nvPr/>
        </p:nvSpPr>
        <p:spPr bwMode="auto">
          <a:xfrm>
            <a:off x="9724924" y="910577"/>
            <a:ext cx="2124703" cy="410345"/>
          </a:xfrm>
          <a:prstGeom prst="rect">
            <a:avLst/>
          </a:prstGeom>
          <a:noFill/>
          <a:ln w="9525">
            <a:noFill/>
            <a:miter lim="800000"/>
          </a:ln>
        </p:spPr>
        <p:txBody>
          <a:bodyPr wrap="square" lIns="121837" tIns="60916" rIns="121837" bIns="609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1.</a:t>
            </a:r>
            <a:r>
              <a:rPr kumimoji="0" lang="zh-CN" altLang="en-US"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学生</a:t>
            </a:r>
            <a:r>
              <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学习情况</a:t>
            </a:r>
            <a:endPar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
        <p:nvSpPr>
          <p:cNvPr id="26" name="矩形 4"/>
          <p:cNvSpPr>
            <a:spLocks noChangeArrowheads="1"/>
          </p:cNvSpPr>
          <p:nvPr/>
        </p:nvSpPr>
        <p:spPr bwMode="auto">
          <a:xfrm>
            <a:off x="576064" y="1604940"/>
            <a:ext cx="2977502" cy="554037"/>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en-US" altLang="zh-CN"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1.6  </a:t>
            </a:r>
            <a:r>
              <a:rPr kumimoji="0" lang="zh-CN" altLang="en-US"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人均</a:t>
            </a:r>
            <a:r>
              <a:rPr kumimoji="0" lang="zh-CN" altLang="en-US"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学分获取情况</a:t>
            </a:r>
            <a:endParaRPr kumimoji="0" lang="en-US" altLang="zh-CN"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0" name="矩形 4"/>
          <p:cNvSpPr>
            <a:spLocks noChangeArrowheads="1"/>
          </p:cNvSpPr>
          <p:nvPr/>
        </p:nvSpPr>
        <p:spPr bwMode="auto">
          <a:xfrm>
            <a:off x="6805515" y="2656380"/>
            <a:ext cx="4931772" cy="1556876"/>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区间</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可以知道本学校某年级的人均完成的学分。</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区间</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可以知道本学校的平均完成学分，毕业要求学分，完成学分最多的年级和最低的年级，分别获得了几学分。</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pic>
        <p:nvPicPr>
          <p:cNvPr id="7170" name="图片 18"/>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198656" y="2355318"/>
            <a:ext cx="527050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98042" y="3976688"/>
            <a:ext cx="2881313" cy="288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1"/>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09589" y="4984583"/>
            <a:ext cx="8158161" cy="2135259"/>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a:spLocks noChangeArrowheads="1"/>
          </p:cNvSpPr>
          <p:nvPr/>
        </p:nvSpPr>
        <p:spPr bwMode="auto">
          <a:xfrm>
            <a:off x="1583502" y="452670"/>
            <a:ext cx="1718194" cy="605230"/>
          </a:xfrm>
          <a:prstGeom prst="rect">
            <a:avLst/>
          </a:prstGeom>
          <a:solidFill>
            <a:srgbClr val="F2F2F2"/>
          </a:solid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335"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查看</a:t>
            </a:r>
            <a:r>
              <a:rPr kumimoji="0" lang="zh-CN" altLang="en-US" sz="2000"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13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报表</a:t>
            </a:r>
            <a:endParaRPr kumimoji="0" lang="zh-CN" altLang="en-US" sz="213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815413" y="548680"/>
            <a:ext cx="383243" cy="361897"/>
            <a:chOff x="6460269" y="872801"/>
            <a:chExt cx="709154" cy="669655"/>
          </a:xfrm>
          <a:solidFill>
            <a:srgbClr val="F2F2F2"/>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
        <p:nvSpPr>
          <p:cNvPr id="25" name="TextBox 10"/>
          <p:cNvSpPr>
            <a:spLocks noChangeArrowheads="1"/>
          </p:cNvSpPr>
          <p:nvPr/>
        </p:nvSpPr>
        <p:spPr bwMode="auto">
          <a:xfrm>
            <a:off x="9724924" y="910577"/>
            <a:ext cx="2124703" cy="410345"/>
          </a:xfrm>
          <a:prstGeom prst="rect">
            <a:avLst/>
          </a:prstGeom>
          <a:noFill/>
          <a:ln w="9525">
            <a:noFill/>
            <a:miter lim="800000"/>
          </a:ln>
        </p:spPr>
        <p:txBody>
          <a:bodyPr wrap="square" lIns="121837" tIns="60916" rIns="121837" bIns="609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2.</a:t>
            </a:r>
            <a:r>
              <a:rPr kumimoji="0" lang="zh-CN" altLang="en-US"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课程</a:t>
            </a:r>
            <a:r>
              <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建设情况</a:t>
            </a:r>
            <a:endPar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
        <p:nvSpPr>
          <p:cNvPr id="26" name="矩形 4"/>
          <p:cNvSpPr>
            <a:spLocks noChangeArrowheads="1"/>
          </p:cNvSpPr>
          <p:nvPr/>
        </p:nvSpPr>
        <p:spPr bwMode="auto">
          <a:xfrm>
            <a:off x="576064" y="1604940"/>
            <a:ext cx="2977502" cy="503254"/>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en-US" altLang="zh-CN"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2.1  </a:t>
            </a:r>
            <a:r>
              <a:rPr kumimoji="0" lang="zh-CN" altLang="en-US"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课程建设总情况</a:t>
            </a:r>
            <a:endParaRPr kumimoji="0" lang="en-US" altLang="zh-CN"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0" name="矩形 4"/>
          <p:cNvSpPr>
            <a:spLocks noChangeArrowheads="1"/>
          </p:cNvSpPr>
          <p:nvPr/>
        </p:nvSpPr>
        <p:spPr bwMode="auto">
          <a:xfrm>
            <a:off x="1198656" y="4444272"/>
            <a:ext cx="5418275" cy="1231017"/>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区域</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可切换课程总表和课程分布。</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区域</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课程建设总表，可查看专题教育课程建设总体类别和学段分布总情况。</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pic>
        <p:nvPicPr>
          <p:cNvPr id="8194" name="图片 1"/>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98656" y="2380081"/>
            <a:ext cx="52832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6931" y="1456501"/>
            <a:ext cx="5335720" cy="533572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a:spLocks noChangeArrowheads="1"/>
          </p:cNvSpPr>
          <p:nvPr/>
        </p:nvSpPr>
        <p:spPr bwMode="auto">
          <a:xfrm>
            <a:off x="1583502" y="452670"/>
            <a:ext cx="1718194" cy="605230"/>
          </a:xfrm>
          <a:prstGeom prst="rect">
            <a:avLst/>
          </a:prstGeom>
          <a:solidFill>
            <a:srgbClr val="F2F2F2"/>
          </a:solid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335"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查看</a:t>
            </a:r>
            <a:r>
              <a:rPr kumimoji="0" lang="zh-CN" altLang="en-US" sz="2000"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13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报表</a:t>
            </a:r>
            <a:endParaRPr kumimoji="0" lang="zh-CN" altLang="en-US" sz="213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815413" y="548680"/>
            <a:ext cx="383243" cy="361897"/>
            <a:chOff x="6460269" y="872801"/>
            <a:chExt cx="709154" cy="669655"/>
          </a:xfrm>
          <a:solidFill>
            <a:srgbClr val="F2F2F2"/>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
        <p:nvSpPr>
          <p:cNvPr id="25" name="TextBox 10"/>
          <p:cNvSpPr>
            <a:spLocks noChangeArrowheads="1"/>
          </p:cNvSpPr>
          <p:nvPr/>
        </p:nvSpPr>
        <p:spPr bwMode="auto">
          <a:xfrm>
            <a:off x="9724924" y="910577"/>
            <a:ext cx="2124703" cy="410345"/>
          </a:xfrm>
          <a:prstGeom prst="rect">
            <a:avLst/>
          </a:prstGeom>
          <a:noFill/>
          <a:ln w="9525">
            <a:noFill/>
            <a:miter lim="800000"/>
          </a:ln>
        </p:spPr>
        <p:txBody>
          <a:bodyPr wrap="square" lIns="121837" tIns="60916" rIns="121837" bIns="609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2.</a:t>
            </a:r>
            <a:r>
              <a:rPr kumimoji="0" lang="zh-CN" altLang="en-US"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课程</a:t>
            </a:r>
            <a:r>
              <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建设情况</a:t>
            </a:r>
            <a:endPar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
        <p:nvSpPr>
          <p:cNvPr id="26" name="矩形 4"/>
          <p:cNvSpPr>
            <a:spLocks noChangeArrowheads="1"/>
          </p:cNvSpPr>
          <p:nvPr/>
        </p:nvSpPr>
        <p:spPr bwMode="auto">
          <a:xfrm>
            <a:off x="576064" y="1604940"/>
            <a:ext cx="2977502" cy="503254"/>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en-US" altLang="zh-CN"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2.2  </a:t>
            </a:r>
            <a:r>
              <a:rPr kumimoji="0" lang="zh-CN" altLang="en-US"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课程</a:t>
            </a:r>
            <a:r>
              <a:rPr kumimoji="0" lang="zh-CN" altLang="en-US"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分布情况</a:t>
            </a:r>
            <a:endParaRPr kumimoji="0" lang="en-US" altLang="zh-CN"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0" name="矩形 4"/>
          <p:cNvSpPr>
            <a:spLocks noChangeArrowheads="1"/>
          </p:cNvSpPr>
          <p:nvPr/>
        </p:nvSpPr>
        <p:spPr bwMode="auto">
          <a:xfrm>
            <a:off x="1124768" y="3976753"/>
            <a:ext cx="5418275" cy="818212"/>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可查看课程大类建设情况，同时可根据学段和课程性质进行查询。</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pic>
        <p:nvPicPr>
          <p:cNvPr id="9218" name="图片 1"/>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98656" y="2275320"/>
            <a:ext cx="5270500" cy="157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43043" y="2275320"/>
            <a:ext cx="5270500" cy="157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矩形 4"/>
          <p:cNvSpPr>
            <a:spLocks noChangeArrowheads="1"/>
          </p:cNvSpPr>
          <p:nvPr/>
        </p:nvSpPr>
        <p:spPr bwMode="auto">
          <a:xfrm>
            <a:off x="6543043" y="3986306"/>
            <a:ext cx="5418275" cy="448880"/>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可查看不同性质课程建设情况，通过选择学段来进行查询。</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pic>
        <p:nvPicPr>
          <p:cNvPr id="9220"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29543" y="4974507"/>
            <a:ext cx="527685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矩形 4"/>
          <p:cNvSpPr>
            <a:spLocks noChangeArrowheads="1"/>
          </p:cNvSpPr>
          <p:nvPr/>
        </p:nvSpPr>
        <p:spPr bwMode="auto">
          <a:xfrm>
            <a:off x="6711597" y="5337414"/>
            <a:ext cx="5249721" cy="861686"/>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可查看各学段课程建设情况，同时通过选择课程性质来进行查询。</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a:spLocks noChangeArrowheads="1"/>
          </p:cNvSpPr>
          <p:nvPr/>
        </p:nvSpPr>
        <p:spPr bwMode="auto">
          <a:xfrm>
            <a:off x="1583502" y="452670"/>
            <a:ext cx="1718194" cy="605230"/>
          </a:xfrm>
          <a:prstGeom prst="rect">
            <a:avLst/>
          </a:prstGeom>
          <a:solidFill>
            <a:srgbClr val="F2F2F2"/>
          </a:solid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335"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查看</a:t>
            </a:r>
            <a:r>
              <a:rPr kumimoji="0" lang="zh-CN" altLang="en-US" sz="2000"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13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报表</a:t>
            </a:r>
            <a:endParaRPr kumimoji="0" lang="zh-CN" altLang="en-US" sz="213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815413" y="548680"/>
            <a:ext cx="383243" cy="361897"/>
            <a:chOff x="6460269" y="872801"/>
            <a:chExt cx="709154" cy="669655"/>
          </a:xfrm>
          <a:solidFill>
            <a:srgbClr val="F2F2F2"/>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
        <p:nvSpPr>
          <p:cNvPr id="25" name="TextBox 10"/>
          <p:cNvSpPr>
            <a:spLocks noChangeArrowheads="1"/>
          </p:cNvSpPr>
          <p:nvPr/>
        </p:nvSpPr>
        <p:spPr bwMode="auto">
          <a:xfrm>
            <a:off x="9724924" y="910577"/>
            <a:ext cx="2124703" cy="410345"/>
          </a:xfrm>
          <a:prstGeom prst="rect">
            <a:avLst/>
          </a:prstGeom>
          <a:noFill/>
          <a:ln w="9525">
            <a:noFill/>
            <a:miter lim="800000"/>
          </a:ln>
        </p:spPr>
        <p:txBody>
          <a:bodyPr wrap="square" lIns="121837" tIns="60916" rIns="121837" bIns="609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3.</a:t>
            </a:r>
            <a:r>
              <a:rPr kumimoji="0" lang="zh-CN" altLang="en-US"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课程学习情况</a:t>
            </a:r>
            <a:endPar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
        <p:nvSpPr>
          <p:cNvPr id="26" name="矩形 4"/>
          <p:cNvSpPr>
            <a:spLocks noChangeArrowheads="1"/>
          </p:cNvSpPr>
          <p:nvPr/>
        </p:nvSpPr>
        <p:spPr bwMode="auto">
          <a:xfrm>
            <a:off x="576064" y="1604940"/>
            <a:ext cx="2977502" cy="503254"/>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en-US" altLang="zh-CN"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3.1  </a:t>
            </a:r>
            <a:r>
              <a:rPr kumimoji="0" lang="zh-CN" altLang="en-US"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必修课学习统计</a:t>
            </a:r>
            <a:endParaRPr kumimoji="0" lang="en-US" altLang="zh-CN"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0" name="矩形 4"/>
          <p:cNvSpPr>
            <a:spLocks noChangeArrowheads="1"/>
          </p:cNvSpPr>
          <p:nvPr/>
        </p:nvSpPr>
        <p:spPr bwMode="auto">
          <a:xfrm>
            <a:off x="1097518" y="4420163"/>
            <a:ext cx="5418275" cy="1556876"/>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区域</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，可选择课程分类、课程学段等，查询需要的必修课学习数据；区域</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显示本学校各个必修课学习情况</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已完成人数和学习中人数；区域</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3</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显示本学校已完成必修课的总人数和学习中的总人数。</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4" name="矩形 4"/>
          <p:cNvSpPr>
            <a:spLocks noChangeArrowheads="1"/>
          </p:cNvSpPr>
          <p:nvPr/>
        </p:nvSpPr>
        <p:spPr bwMode="auto">
          <a:xfrm>
            <a:off x="6543043" y="3049648"/>
            <a:ext cx="5418275" cy="1556876"/>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区域</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，本学校学生对各必修课的平均学习时间；区域</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，显示总的必修课平均学习时间，以及最高平均学习时间和课程，最低平均学习时间和课程；区域</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3</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是总平均学习时间线。</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pic>
        <p:nvPicPr>
          <p:cNvPr id="10242" name="图片 1"/>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49237" y="2254800"/>
            <a:ext cx="5196603" cy="2059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4770" y="1551801"/>
            <a:ext cx="5283200" cy="146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7" name="直接连接符 16"/>
          <p:cNvCxnSpPr/>
          <p:nvPr/>
        </p:nvCxnSpPr>
        <p:spPr>
          <a:xfrm>
            <a:off x="6499366" y="1604940"/>
            <a:ext cx="0" cy="4965599"/>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1266"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1664" y="4628424"/>
            <a:ext cx="5145076" cy="129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矩形 4"/>
          <p:cNvSpPr>
            <a:spLocks noChangeArrowheads="1"/>
          </p:cNvSpPr>
          <p:nvPr/>
        </p:nvSpPr>
        <p:spPr bwMode="auto">
          <a:xfrm>
            <a:off x="6577861" y="5835741"/>
            <a:ext cx="5227963" cy="861686"/>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区域</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，显示本学校对各必修课的星级评价（共</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5</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星）；区域</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，鼠标滑过可查看该必修课在本学校的星级评价。</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a:spLocks noChangeArrowheads="1"/>
          </p:cNvSpPr>
          <p:nvPr/>
        </p:nvSpPr>
        <p:spPr bwMode="auto">
          <a:xfrm>
            <a:off x="1583502" y="452670"/>
            <a:ext cx="1718194" cy="605230"/>
          </a:xfrm>
          <a:prstGeom prst="rect">
            <a:avLst/>
          </a:prstGeom>
          <a:solidFill>
            <a:srgbClr val="F2F2F2"/>
          </a:solid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335"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查看</a:t>
            </a:r>
            <a:r>
              <a:rPr kumimoji="0" lang="zh-CN" altLang="en-US" sz="2000"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13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报表</a:t>
            </a:r>
            <a:endParaRPr kumimoji="0" lang="zh-CN" altLang="en-US" sz="213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815413" y="548680"/>
            <a:ext cx="383243" cy="361897"/>
            <a:chOff x="6460269" y="872801"/>
            <a:chExt cx="709154" cy="669655"/>
          </a:xfrm>
          <a:solidFill>
            <a:srgbClr val="F2F2F2"/>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
        <p:nvSpPr>
          <p:cNvPr id="25" name="TextBox 10"/>
          <p:cNvSpPr>
            <a:spLocks noChangeArrowheads="1"/>
          </p:cNvSpPr>
          <p:nvPr/>
        </p:nvSpPr>
        <p:spPr bwMode="auto">
          <a:xfrm>
            <a:off x="9724924" y="910577"/>
            <a:ext cx="2124703" cy="410345"/>
          </a:xfrm>
          <a:prstGeom prst="rect">
            <a:avLst/>
          </a:prstGeom>
          <a:noFill/>
          <a:ln w="9525">
            <a:noFill/>
            <a:miter lim="800000"/>
          </a:ln>
        </p:spPr>
        <p:txBody>
          <a:bodyPr wrap="square" lIns="121837" tIns="60916" rIns="121837" bIns="609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3.</a:t>
            </a:r>
            <a:r>
              <a:rPr kumimoji="0" lang="zh-CN" altLang="en-US"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课程学习情况</a:t>
            </a:r>
            <a:endPar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
        <p:nvSpPr>
          <p:cNvPr id="26" name="矩形 4"/>
          <p:cNvSpPr>
            <a:spLocks noChangeArrowheads="1"/>
          </p:cNvSpPr>
          <p:nvPr/>
        </p:nvSpPr>
        <p:spPr bwMode="auto">
          <a:xfrm>
            <a:off x="576064" y="1604940"/>
            <a:ext cx="2977502" cy="503254"/>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en-US" altLang="zh-CN"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3.2  </a:t>
            </a:r>
            <a:r>
              <a:rPr kumimoji="0" lang="zh-CN" altLang="en-US"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选修课</a:t>
            </a:r>
            <a:r>
              <a:rPr kumimoji="0" lang="zh-CN" altLang="en-US"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学习统计</a:t>
            </a:r>
            <a:endParaRPr kumimoji="0" lang="en-US" altLang="zh-CN"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0" name="矩形 4"/>
          <p:cNvSpPr>
            <a:spLocks noChangeArrowheads="1"/>
          </p:cNvSpPr>
          <p:nvPr/>
        </p:nvSpPr>
        <p:spPr bwMode="auto">
          <a:xfrm>
            <a:off x="1097518" y="4995080"/>
            <a:ext cx="5418275" cy="1556876"/>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区域</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，可选择课程分类、课程学段等，查询需要的选修课学习数据；区域</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显示本学校各个选修课学习情况</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已完成人数和学习中人数；区域</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3</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显示本学校已完成选修课的总人数和学习中的总人数。</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4" name="矩形 4"/>
          <p:cNvSpPr>
            <a:spLocks noChangeArrowheads="1"/>
          </p:cNvSpPr>
          <p:nvPr/>
        </p:nvSpPr>
        <p:spPr bwMode="auto">
          <a:xfrm>
            <a:off x="6600395" y="4473265"/>
            <a:ext cx="5418275" cy="1556876"/>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区域</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，本学校学生对各选修课的平均学习时间；区域</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，显示总的选修课平均学习时间，以及最高平均学习时间和课程，最低平均学习时间和课程；区域</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3</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是总选修课平均学习时间线。</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cxnSp>
        <p:nvCxnSpPr>
          <p:cNvPr id="17" name="直接连接符 16"/>
          <p:cNvCxnSpPr/>
          <p:nvPr/>
        </p:nvCxnSpPr>
        <p:spPr>
          <a:xfrm>
            <a:off x="6499366" y="1604940"/>
            <a:ext cx="0" cy="4965599"/>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2290" name="图片 1"/>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76756" y="2281863"/>
            <a:ext cx="5106271" cy="2694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00395" y="2281863"/>
            <a:ext cx="5128283" cy="2143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a:spLocks noChangeArrowheads="1"/>
          </p:cNvSpPr>
          <p:nvPr/>
        </p:nvSpPr>
        <p:spPr bwMode="auto">
          <a:xfrm>
            <a:off x="1583502" y="452670"/>
            <a:ext cx="1718194" cy="605230"/>
          </a:xfrm>
          <a:prstGeom prst="rect">
            <a:avLst/>
          </a:prstGeom>
          <a:solidFill>
            <a:srgbClr val="F2F2F2"/>
          </a:solid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335"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查看</a:t>
            </a:r>
            <a:r>
              <a:rPr kumimoji="0" lang="zh-CN" altLang="en-US" sz="2000"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13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报表</a:t>
            </a:r>
            <a:endParaRPr kumimoji="0" lang="zh-CN" altLang="en-US" sz="213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815413" y="548680"/>
            <a:ext cx="383243" cy="361897"/>
            <a:chOff x="6460269" y="872801"/>
            <a:chExt cx="709154" cy="669655"/>
          </a:xfrm>
          <a:solidFill>
            <a:srgbClr val="F2F2F2"/>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
        <p:nvSpPr>
          <p:cNvPr id="25" name="TextBox 10"/>
          <p:cNvSpPr>
            <a:spLocks noChangeArrowheads="1"/>
          </p:cNvSpPr>
          <p:nvPr/>
        </p:nvSpPr>
        <p:spPr bwMode="auto">
          <a:xfrm>
            <a:off x="9724924" y="910577"/>
            <a:ext cx="2124703" cy="410345"/>
          </a:xfrm>
          <a:prstGeom prst="rect">
            <a:avLst/>
          </a:prstGeom>
          <a:noFill/>
          <a:ln w="9525">
            <a:noFill/>
            <a:miter lim="800000"/>
          </a:ln>
        </p:spPr>
        <p:txBody>
          <a:bodyPr wrap="square" lIns="121837" tIns="60916" rIns="121837" bIns="609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3.</a:t>
            </a:r>
            <a:r>
              <a:rPr kumimoji="0" lang="zh-CN" altLang="en-US"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课程学习情况</a:t>
            </a:r>
            <a:endPar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
        <p:nvSpPr>
          <p:cNvPr id="26" name="矩形 4"/>
          <p:cNvSpPr>
            <a:spLocks noChangeArrowheads="1"/>
          </p:cNvSpPr>
          <p:nvPr/>
        </p:nvSpPr>
        <p:spPr bwMode="auto">
          <a:xfrm>
            <a:off x="576064" y="1604940"/>
            <a:ext cx="2977502" cy="503254"/>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en-US" altLang="zh-CN"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3.2  </a:t>
            </a:r>
            <a:r>
              <a:rPr kumimoji="0" lang="zh-CN" altLang="en-US"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选修课</a:t>
            </a:r>
            <a:r>
              <a:rPr kumimoji="0" lang="zh-CN" altLang="en-US"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学习统计</a:t>
            </a:r>
            <a:endParaRPr kumimoji="0" lang="en-US" altLang="zh-CN"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0" name="矩形 4"/>
          <p:cNvSpPr>
            <a:spLocks noChangeArrowheads="1"/>
          </p:cNvSpPr>
          <p:nvPr/>
        </p:nvSpPr>
        <p:spPr bwMode="auto">
          <a:xfrm>
            <a:off x="6627721" y="2843229"/>
            <a:ext cx="5418275" cy="818212"/>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区域</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，显示本学校对各选修课的星级评价（共</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5</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星</a:t>
            </a:r>
            <a:r>
              <a:rPr kumimoji="0" lang="zh-CN" altLang="en-US" sz="1600"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600"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区域</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，鼠标滑过可查看该选修课在本学校的星级评价。</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pic>
        <p:nvPicPr>
          <p:cNvPr id="13314" name="图片 1"/>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68230" y="2270011"/>
            <a:ext cx="5276850" cy="207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81852" y="4340111"/>
            <a:ext cx="3021745" cy="2351977"/>
          </a:xfrm>
          <a:prstGeom prst="rect">
            <a:avLst/>
          </a:prstGeom>
        </p:spPr>
      </p:pic>
      <p:pic>
        <p:nvPicPr>
          <p:cNvPr id="12" name="图片 11"/>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09589" y="4984583"/>
            <a:ext cx="8158161" cy="2135259"/>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文本框 2"/>
          <p:cNvSpPr txBox="1"/>
          <p:nvPr/>
        </p:nvSpPr>
        <p:spPr>
          <a:xfrm>
            <a:off x="5538605" y="2281785"/>
            <a:ext cx="1338828"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第三节</a:t>
            </a:r>
            <a:endParaRPr kumimoji="0" lang="zh-CN" altLang="en-US"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 name="文本框 5"/>
          <p:cNvSpPr txBox="1"/>
          <p:nvPr/>
        </p:nvSpPr>
        <p:spPr>
          <a:xfrm>
            <a:off x="4624568" y="3034819"/>
            <a:ext cx="3262432"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查看信息排名</a:t>
            </a:r>
            <a:endPar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 name="组合 3"/>
          <p:cNvGrpSpPr/>
          <p:nvPr/>
        </p:nvGrpSpPr>
        <p:grpSpPr>
          <a:xfrm>
            <a:off x="5708573" y="3889881"/>
            <a:ext cx="1002097" cy="879961"/>
            <a:chOff x="4283968" y="3423947"/>
            <a:chExt cx="751573" cy="659971"/>
          </a:xfrm>
        </p:grpSpPr>
        <p:sp>
          <p:nvSpPr>
            <p:cNvPr id="8" name="Freeform 593"/>
            <p:cNvSpPr/>
            <p:nvPr/>
          </p:nvSpPr>
          <p:spPr bwMode="auto">
            <a:xfrm>
              <a:off x="4611429" y="3773767"/>
              <a:ext cx="424112" cy="182484"/>
            </a:xfrm>
            <a:custGeom>
              <a:avLst/>
              <a:gdLst>
                <a:gd name="T0" fmla="*/ 249 w 249"/>
                <a:gd name="T1" fmla="*/ 107 h 107"/>
                <a:gd name="T2" fmla="*/ 173 w 249"/>
                <a:gd name="T3" fmla="*/ 0 h 107"/>
                <a:gd name="T4" fmla="*/ 42 w 249"/>
                <a:gd name="T5" fmla="*/ 0 h 107"/>
                <a:gd name="T6" fmla="*/ 37 w 249"/>
                <a:gd name="T7" fmla="*/ 0 h 107"/>
                <a:gd name="T8" fmla="*/ 0 w 249"/>
                <a:gd name="T9" fmla="*/ 39 h 107"/>
                <a:gd name="T10" fmla="*/ 64 w 249"/>
                <a:gd name="T11" fmla="*/ 104 h 107"/>
                <a:gd name="T12" fmla="*/ 64 w 249"/>
                <a:gd name="T13" fmla="*/ 107 h 107"/>
                <a:gd name="T14" fmla="*/ 249 w 249"/>
                <a:gd name="T15" fmla="*/ 107 h 1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107">
                  <a:moveTo>
                    <a:pt x="249" y="107"/>
                  </a:moveTo>
                  <a:cubicBezTo>
                    <a:pt x="173" y="0"/>
                    <a:pt x="173" y="0"/>
                    <a:pt x="173" y="0"/>
                  </a:cubicBezTo>
                  <a:cubicBezTo>
                    <a:pt x="42" y="0"/>
                    <a:pt x="42" y="0"/>
                    <a:pt x="42" y="0"/>
                  </a:cubicBezTo>
                  <a:cubicBezTo>
                    <a:pt x="37" y="0"/>
                    <a:pt x="37" y="0"/>
                    <a:pt x="37" y="0"/>
                  </a:cubicBezTo>
                  <a:cubicBezTo>
                    <a:pt x="31" y="18"/>
                    <a:pt x="17" y="33"/>
                    <a:pt x="0" y="39"/>
                  </a:cubicBezTo>
                  <a:cubicBezTo>
                    <a:pt x="25" y="46"/>
                    <a:pt x="64" y="63"/>
                    <a:pt x="64" y="104"/>
                  </a:cubicBezTo>
                  <a:cubicBezTo>
                    <a:pt x="64" y="105"/>
                    <a:pt x="64" y="106"/>
                    <a:pt x="64" y="107"/>
                  </a:cubicBezTo>
                  <a:lnTo>
                    <a:pt x="249" y="107"/>
                  </a:lnTo>
                  <a:close/>
                </a:path>
              </a:pathLst>
            </a:custGeom>
            <a:solidFill>
              <a:schemeClr val="bg1">
                <a:lumMod val="75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Oval 594"/>
            <p:cNvSpPr>
              <a:spLocks noChangeArrowheads="1"/>
            </p:cNvSpPr>
            <p:nvPr/>
          </p:nvSpPr>
          <p:spPr bwMode="auto">
            <a:xfrm>
              <a:off x="4819157" y="3423947"/>
              <a:ext cx="129109" cy="151469"/>
            </a:xfrm>
            <a:prstGeom prst="ellipse">
              <a:avLst/>
            </a:prstGeom>
            <a:solidFill>
              <a:schemeClr val="accent1">
                <a:lumMod val="60000"/>
                <a:lumOff val="40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0" name="Freeform 595"/>
            <p:cNvSpPr/>
            <p:nvPr/>
          </p:nvSpPr>
          <p:spPr bwMode="auto">
            <a:xfrm>
              <a:off x="4761455" y="3592727"/>
              <a:ext cx="230088" cy="226482"/>
            </a:xfrm>
            <a:custGeom>
              <a:avLst/>
              <a:gdLst>
                <a:gd name="T0" fmla="*/ 4 w 135"/>
                <a:gd name="T1" fmla="*/ 86 h 133"/>
                <a:gd name="T2" fmla="*/ 69 w 135"/>
                <a:gd name="T3" fmla="*/ 86 h 133"/>
                <a:gd name="T4" fmla="*/ 96 w 135"/>
                <a:gd name="T5" fmla="*/ 86 h 133"/>
                <a:gd name="T6" fmla="*/ 135 w 135"/>
                <a:gd name="T7" fmla="*/ 133 h 133"/>
                <a:gd name="T8" fmla="*/ 135 w 135"/>
                <a:gd name="T9" fmla="*/ 39 h 133"/>
                <a:gd name="T10" fmla="*/ 94 w 135"/>
                <a:gd name="T11" fmla="*/ 1 h 133"/>
                <a:gd name="T12" fmla="*/ 69 w 135"/>
                <a:gd name="T13" fmla="*/ 15 h 133"/>
                <a:gd name="T14" fmla="*/ 86 w 135"/>
                <a:gd name="T15" fmla="*/ 60 h 133"/>
                <a:gd name="T16" fmla="*/ 69 w 135"/>
                <a:gd name="T17" fmla="*/ 80 h 133"/>
                <a:gd name="T18" fmla="*/ 53 w 135"/>
                <a:gd name="T19" fmla="*/ 60 h 133"/>
                <a:gd name="T20" fmla="*/ 69 w 135"/>
                <a:gd name="T21" fmla="*/ 15 h 133"/>
                <a:gd name="T22" fmla="*/ 47 w 135"/>
                <a:gd name="T23" fmla="*/ 0 h 133"/>
                <a:gd name="T24" fmla="*/ 4 w 135"/>
                <a:gd name="T25" fmla="*/ 39 h 133"/>
                <a:gd name="T26" fmla="*/ 4 w 135"/>
                <a:gd name="T27" fmla="*/ 8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33">
                  <a:moveTo>
                    <a:pt x="4" y="86"/>
                  </a:moveTo>
                  <a:cubicBezTo>
                    <a:pt x="69" y="86"/>
                    <a:pt x="69" y="86"/>
                    <a:pt x="69" y="86"/>
                  </a:cubicBezTo>
                  <a:cubicBezTo>
                    <a:pt x="96" y="86"/>
                    <a:pt x="96" y="86"/>
                    <a:pt x="96" y="86"/>
                  </a:cubicBezTo>
                  <a:cubicBezTo>
                    <a:pt x="135" y="133"/>
                    <a:pt x="135" y="133"/>
                    <a:pt x="135" y="133"/>
                  </a:cubicBezTo>
                  <a:cubicBezTo>
                    <a:pt x="135" y="39"/>
                    <a:pt x="135" y="39"/>
                    <a:pt x="135" y="39"/>
                  </a:cubicBezTo>
                  <a:cubicBezTo>
                    <a:pt x="135" y="14"/>
                    <a:pt x="112" y="4"/>
                    <a:pt x="94" y="1"/>
                  </a:cubicBezTo>
                  <a:cubicBezTo>
                    <a:pt x="69" y="15"/>
                    <a:pt x="69" y="15"/>
                    <a:pt x="69" y="15"/>
                  </a:cubicBezTo>
                  <a:cubicBezTo>
                    <a:pt x="86" y="60"/>
                    <a:pt x="86" y="60"/>
                    <a:pt x="86" y="60"/>
                  </a:cubicBezTo>
                  <a:cubicBezTo>
                    <a:pt x="69" y="80"/>
                    <a:pt x="69" y="80"/>
                    <a:pt x="69" y="80"/>
                  </a:cubicBezTo>
                  <a:cubicBezTo>
                    <a:pt x="53" y="60"/>
                    <a:pt x="53" y="60"/>
                    <a:pt x="53" y="60"/>
                  </a:cubicBezTo>
                  <a:cubicBezTo>
                    <a:pt x="69" y="15"/>
                    <a:pt x="69" y="15"/>
                    <a:pt x="69" y="15"/>
                  </a:cubicBezTo>
                  <a:cubicBezTo>
                    <a:pt x="47" y="0"/>
                    <a:pt x="47" y="0"/>
                    <a:pt x="47" y="0"/>
                  </a:cubicBezTo>
                  <a:cubicBezTo>
                    <a:pt x="0" y="8"/>
                    <a:pt x="4" y="39"/>
                    <a:pt x="4" y="39"/>
                  </a:cubicBezTo>
                  <a:lnTo>
                    <a:pt x="4" y="86"/>
                  </a:lnTo>
                  <a:close/>
                </a:path>
              </a:pathLst>
            </a:custGeom>
            <a:solidFill>
              <a:schemeClr val="accent1">
                <a:lumMod val="60000"/>
                <a:lumOff val="40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1" name="Freeform 596"/>
            <p:cNvSpPr/>
            <p:nvPr/>
          </p:nvSpPr>
          <p:spPr bwMode="auto">
            <a:xfrm>
              <a:off x="4440486" y="3863928"/>
              <a:ext cx="253890" cy="219990"/>
            </a:xfrm>
            <a:custGeom>
              <a:avLst/>
              <a:gdLst>
                <a:gd name="T0" fmla="*/ 80 w 149"/>
                <a:gd name="T1" fmla="*/ 0 h 129"/>
                <a:gd name="T2" fmla="*/ 69 w 149"/>
                <a:gd name="T3" fmla="*/ 0 h 129"/>
                <a:gd name="T4" fmla="*/ 0 w 149"/>
                <a:gd name="T5" fmla="*/ 52 h 129"/>
                <a:gd name="T6" fmla="*/ 0 w 149"/>
                <a:gd name="T7" fmla="*/ 54 h 129"/>
                <a:gd name="T8" fmla="*/ 0 w 149"/>
                <a:gd name="T9" fmla="*/ 129 h 129"/>
                <a:gd name="T10" fmla="*/ 69 w 149"/>
                <a:gd name="T11" fmla="*/ 129 h 129"/>
                <a:gd name="T12" fmla="*/ 80 w 149"/>
                <a:gd name="T13" fmla="*/ 128 h 129"/>
                <a:gd name="T14" fmla="*/ 149 w 149"/>
                <a:gd name="T15" fmla="*/ 128 h 129"/>
                <a:gd name="T16" fmla="*/ 149 w 149"/>
                <a:gd name="T17" fmla="*/ 54 h 129"/>
                <a:gd name="T18" fmla="*/ 149 w 149"/>
                <a:gd name="T19" fmla="*/ 51 h 129"/>
                <a:gd name="T20" fmla="*/ 80 w 149"/>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9" h="129">
                  <a:moveTo>
                    <a:pt x="80" y="0"/>
                  </a:moveTo>
                  <a:cubicBezTo>
                    <a:pt x="69" y="0"/>
                    <a:pt x="69" y="0"/>
                    <a:pt x="69" y="0"/>
                  </a:cubicBezTo>
                  <a:cubicBezTo>
                    <a:pt x="69" y="0"/>
                    <a:pt x="0" y="17"/>
                    <a:pt x="0" y="52"/>
                  </a:cubicBezTo>
                  <a:cubicBezTo>
                    <a:pt x="0" y="53"/>
                    <a:pt x="0" y="53"/>
                    <a:pt x="0" y="54"/>
                  </a:cubicBezTo>
                  <a:cubicBezTo>
                    <a:pt x="0" y="89"/>
                    <a:pt x="0" y="129"/>
                    <a:pt x="0" y="129"/>
                  </a:cubicBezTo>
                  <a:cubicBezTo>
                    <a:pt x="69" y="129"/>
                    <a:pt x="69" y="129"/>
                    <a:pt x="69" y="129"/>
                  </a:cubicBezTo>
                  <a:cubicBezTo>
                    <a:pt x="80" y="128"/>
                    <a:pt x="80" y="128"/>
                    <a:pt x="80" y="128"/>
                  </a:cubicBezTo>
                  <a:cubicBezTo>
                    <a:pt x="149" y="128"/>
                    <a:pt x="149" y="128"/>
                    <a:pt x="149" y="128"/>
                  </a:cubicBezTo>
                  <a:cubicBezTo>
                    <a:pt x="149" y="128"/>
                    <a:pt x="149" y="88"/>
                    <a:pt x="149" y="54"/>
                  </a:cubicBezTo>
                  <a:cubicBezTo>
                    <a:pt x="149" y="53"/>
                    <a:pt x="149" y="52"/>
                    <a:pt x="149" y="51"/>
                  </a:cubicBezTo>
                  <a:cubicBezTo>
                    <a:pt x="149" y="16"/>
                    <a:pt x="80" y="0"/>
                    <a:pt x="80" y="0"/>
                  </a:cubicBezTo>
                  <a:close/>
                </a:path>
              </a:pathLst>
            </a:custGeom>
            <a:solidFill>
              <a:schemeClr val="accent6">
                <a:lumMod val="60000"/>
                <a:lumOff val="40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2" name="Freeform 597"/>
            <p:cNvSpPr/>
            <p:nvPr/>
          </p:nvSpPr>
          <p:spPr bwMode="auto">
            <a:xfrm>
              <a:off x="4501794" y="3643937"/>
              <a:ext cx="152190" cy="175271"/>
            </a:xfrm>
            <a:custGeom>
              <a:avLst/>
              <a:gdLst>
                <a:gd name="T0" fmla="*/ 44 w 89"/>
                <a:gd name="T1" fmla="*/ 103 h 103"/>
                <a:gd name="T2" fmla="*/ 84 w 89"/>
                <a:gd name="T3" fmla="*/ 76 h 103"/>
                <a:gd name="T4" fmla="*/ 89 w 89"/>
                <a:gd name="T5" fmla="*/ 52 h 103"/>
                <a:gd name="T6" fmla="*/ 44 w 89"/>
                <a:gd name="T7" fmla="*/ 0 h 103"/>
                <a:gd name="T8" fmla="*/ 0 w 89"/>
                <a:gd name="T9" fmla="*/ 52 h 103"/>
                <a:gd name="T10" fmla="*/ 5 w 89"/>
                <a:gd name="T11" fmla="*/ 76 h 103"/>
                <a:gd name="T12" fmla="*/ 44 w 89"/>
                <a:gd name="T13" fmla="*/ 103 h 103"/>
              </a:gdLst>
              <a:ahLst/>
              <a:cxnLst>
                <a:cxn ang="0">
                  <a:pos x="T0" y="T1"/>
                </a:cxn>
                <a:cxn ang="0">
                  <a:pos x="T2" y="T3"/>
                </a:cxn>
                <a:cxn ang="0">
                  <a:pos x="T4" y="T5"/>
                </a:cxn>
                <a:cxn ang="0">
                  <a:pos x="T6" y="T7"/>
                </a:cxn>
                <a:cxn ang="0">
                  <a:pos x="T8" y="T9"/>
                </a:cxn>
                <a:cxn ang="0">
                  <a:pos x="T10" y="T11"/>
                </a:cxn>
                <a:cxn ang="0">
                  <a:pos x="T12" y="T13"/>
                </a:cxn>
              </a:cxnLst>
              <a:rect l="0" t="0" r="r" b="b"/>
              <a:pathLst>
                <a:path w="89" h="103">
                  <a:moveTo>
                    <a:pt x="44" y="103"/>
                  </a:moveTo>
                  <a:cubicBezTo>
                    <a:pt x="61" y="103"/>
                    <a:pt x="76" y="93"/>
                    <a:pt x="84" y="76"/>
                  </a:cubicBezTo>
                  <a:cubicBezTo>
                    <a:pt x="87" y="69"/>
                    <a:pt x="89" y="61"/>
                    <a:pt x="89" y="52"/>
                  </a:cubicBezTo>
                  <a:cubicBezTo>
                    <a:pt x="89" y="23"/>
                    <a:pt x="69" y="0"/>
                    <a:pt x="44" y="0"/>
                  </a:cubicBezTo>
                  <a:cubicBezTo>
                    <a:pt x="20" y="0"/>
                    <a:pt x="0" y="23"/>
                    <a:pt x="0" y="52"/>
                  </a:cubicBezTo>
                  <a:cubicBezTo>
                    <a:pt x="0" y="61"/>
                    <a:pt x="2" y="69"/>
                    <a:pt x="5" y="76"/>
                  </a:cubicBezTo>
                  <a:cubicBezTo>
                    <a:pt x="13" y="93"/>
                    <a:pt x="27" y="103"/>
                    <a:pt x="44" y="103"/>
                  </a:cubicBezTo>
                  <a:close/>
                </a:path>
              </a:pathLst>
            </a:custGeom>
            <a:solidFill>
              <a:schemeClr val="accent6">
                <a:lumMod val="60000"/>
                <a:lumOff val="40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3" name="Freeform 598"/>
            <p:cNvSpPr/>
            <p:nvPr/>
          </p:nvSpPr>
          <p:spPr bwMode="auto">
            <a:xfrm>
              <a:off x="4283968" y="3773767"/>
              <a:ext cx="253890" cy="182484"/>
            </a:xfrm>
            <a:custGeom>
              <a:avLst/>
              <a:gdLst>
                <a:gd name="T0" fmla="*/ 149 w 149"/>
                <a:gd name="T1" fmla="*/ 38 h 107"/>
                <a:gd name="T2" fmla="*/ 116 w 149"/>
                <a:gd name="T3" fmla="*/ 0 h 107"/>
                <a:gd name="T4" fmla="*/ 76 w 149"/>
                <a:gd name="T5" fmla="*/ 0 h 107"/>
                <a:gd name="T6" fmla="*/ 0 w 149"/>
                <a:gd name="T7" fmla="*/ 107 h 107"/>
                <a:gd name="T8" fmla="*/ 78 w 149"/>
                <a:gd name="T9" fmla="*/ 107 h 107"/>
                <a:gd name="T10" fmla="*/ 78 w 149"/>
                <a:gd name="T11" fmla="*/ 105 h 107"/>
                <a:gd name="T12" fmla="*/ 149 w 149"/>
                <a:gd name="T13" fmla="*/ 38 h 107"/>
              </a:gdLst>
              <a:ahLst/>
              <a:cxnLst>
                <a:cxn ang="0">
                  <a:pos x="T0" y="T1"/>
                </a:cxn>
                <a:cxn ang="0">
                  <a:pos x="T2" y="T3"/>
                </a:cxn>
                <a:cxn ang="0">
                  <a:pos x="T4" y="T5"/>
                </a:cxn>
                <a:cxn ang="0">
                  <a:pos x="T6" y="T7"/>
                </a:cxn>
                <a:cxn ang="0">
                  <a:pos x="T8" y="T9"/>
                </a:cxn>
                <a:cxn ang="0">
                  <a:pos x="T10" y="T11"/>
                </a:cxn>
                <a:cxn ang="0">
                  <a:pos x="T12" y="T13"/>
                </a:cxn>
              </a:cxnLst>
              <a:rect l="0" t="0" r="r" b="b"/>
              <a:pathLst>
                <a:path w="149" h="107">
                  <a:moveTo>
                    <a:pt x="149" y="38"/>
                  </a:moveTo>
                  <a:cubicBezTo>
                    <a:pt x="134" y="31"/>
                    <a:pt x="122" y="17"/>
                    <a:pt x="116" y="0"/>
                  </a:cubicBezTo>
                  <a:cubicBezTo>
                    <a:pt x="76" y="0"/>
                    <a:pt x="76" y="0"/>
                    <a:pt x="76" y="0"/>
                  </a:cubicBezTo>
                  <a:cubicBezTo>
                    <a:pt x="0" y="107"/>
                    <a:pt x="0" y="107"/>
                    <a:pt x="0" y="107"/>
                  </a:cubicBezTo>
                  <a:cubicBezTo>
                    <a:pt x="78" y="107"/>
                    <a:pt x="78" y="107"/>
                    <a:pt x="78" y="107"/>
                  </a:cubicBezTo>
                  <a:cubicBezTo>
                    <a:pt x="78" y="106"/>
                    <a:pt x="78" y="106"/>
                    <a:pt x="78" y="105"/>
                  </a:cubicBezTo>
                  <a:cubicBezTo>
                    <a:pt x="78" y="58"/>
                    <a:pt x="126" y="42"/>
                    <a:pt x="149" y="38"/>
                  </a:cubicBezTo>
                  <a:close/>
                </a:path>
              </a:pathLst>
            </a:custGeom>
            <a:solidFill>
              <a:schemeClr val="bg1">
                <a:lumMod val="75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a:spLocks noChangeArrowheads="1"/>
          </p:cNvSpPr>
          <p:nvPr/>
        </p:nvSpPr>
        <p:spPr bwMode="auto">
          <a:xfrm>
            <a:off x="1583502" y="452670"/>
            <a:ext cx="1718194" cy="605230"/>
          </a:xfrm>
          <a:prstGeom prst="rect">
            <a:avLst/>
          </a:prstGeom>
          <a:solidFill>
            <a:srgbClr val="F2F2F2"/>
          </a:solid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335"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查看</a:t>
            </a:r>
            <a:r>
              <a:rPr kumimoji="0" lang="zh-CN" altLang="en-US" sz="2000"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13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报表</a:t>
            </a:r>
            <a:endParaRPr kumimoji="0" lang="zh-CN" altLang="en-US" sz="213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815413" y="548680"/>
            <a:ext cx="383243" cy="361897"/>
            <a:chOff x="6460269" y="872801"/>
            <a:chExt cx="709154" cy="669655"/>
          </a:xfrm>
          <a:solidFill>
            <a:srgbClr val="F2F2F2"/>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
        <p:nvSpPr>
          <p:cNvPr id="20" name="矩形 4"/>
          <p:cNvSpPr>
            <a:spLocks noChangeArrowheads="1"/>
          </p:cNvSpPr>
          <p:nvPr/>
        </p:nvSpPr>
        <p:spPr bwMode="auto">
          <a:xfrm>
            <a:off x="1292657" y="5223223"/>
            <a:ext cx="10241396" cy="861686"/>
          </a:xfrm>
          <a:prstGeom prst="rect">
            <a:avLst/>
          </a:prstGeom>
          <a:noFill/>
          <a:ln w="9525">
            <a:noFill/>
            <a:miter lim="800000"/>
          </a:ln>
        </p:spPr>
        <p:txBody>
          <a:bodyPr wrap="square" lIns="121837" tIns="60916" rIns="121837" bIns="60916">
            <a:spAutoFit/>
          </a:bodyPr>
          <a:lstStyle/>
          <a:p>
            <a:pPr marL="285750" marR="0" lvl="0" indent="-285750" algn="l" defTabSz="1624330" rtl="0" eaLnBrk="1" fontAlgn="auto" latinLnBrk="0" hangingPunct="1">
              <a:lnSpc>
                <a:spcPct val="150000"/>
              </a:lnSpc>
              <a:spcBef>
                <a:spcPts val="0"/>
              </a:spcBef>
              <a:spcAft>
                <a:spcPts val="0"/>
              </a:spcAft>
              <a:buClrTx/>
              <a:buSzTx/>
              <a:buFont typeface="Arial" panose="020B0604020202090204" pitchFamily="34" charset="0"/>
              <a:buChar char="•"/>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可查看全市前五名区县的参学排名情况，以及全市前五名学校的参学排名情况和全市前五名学生的参学</a:t>
            </a:r>
            <a:r>
              <a:rPr kumimoji="0" lang="zh-CN" altLang="en-US" sz="1600"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排名</a:t>
            </a:r>
            <a:endParaRPr kumimoji="0" lang="en-US" altLang="zh-CN" sz="1600"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情况</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pic>
        <p:nvPicPr>
          <p:cNvPr id="14338" name="图片 1"/>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355719" y="2027965"/>
            <a:ext cx="9869329" cy="2992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0"/>
          <p:cNvSpPr>
            <a:spLocks noChangeArrowheads="1"/>
          </p:cNvSpPr>
          <p:nvPr/>
        </p:nvSpPr>
        <p:spPr bwMode="auto">
          <a:xfrm>
            <a:off x="10015009" y="910577"/>
            <a:ext cx="2124703" cy="410345"/>
          </a:xfrm>
          <a:prstGeom prst="rect">
            <a:avLst/>
          </a:prstGeom>
          <a:noFill/>
          <a:ln w="9525">
            <a:noFill/>
            <a:miter lim="800000"/>
          </a:ln>
        </p:spPr>
        <p:txBody>
          <a:bodyPr wrap="square" lIns="121837" tIns="60916" rIns="121837" bIns="609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1.</a:t>
            </a:r>
            <a:r>
              <a:rPr kumimoji="0" lang="zh-CN" altLang="en-US"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参</a:t>
            </a:r>
            <a:r>
              <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学排名榜</a:t>
            </a:r>
            <a:endPar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a:spLocks noChangeArrowheads="1"/>
          </p:cNvSpPr>
          <p:nvPr/>
        </p:nvSpPr>
        <p:spPr bwMode="auto">
          <a:xfrm>
            <a:off x="1583501" y="452670"/>
            <a:ext cx="4139530" cy="605230"/>
          </a:xfrm>
          <a:prstGeom prst="rect">
            <a:avLst/>
          </a:prstGeom>
          <a:solidFill>
            <a:srgbClr val="F2F2F2"/>
          </a:solid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335"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学校管理员 ● 目录</a:t>
            </a:r>
            <a:endParaRPr kumimoji="0" lang="zh-CN" altLang="en-US" sz="213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815413" y="548680"/>
            <a:ext cx="383243" cy="361897"/>
            <a:chOff x="6460269" y="872801"/>
            <a:chExt cx="709154" cy="669655"/>
          </a:xfrm>
          <a:solidFill>
            <a:srgbClr val="F2F2F2"/>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grpSp>
        <p:nvGrpSpPr>
          <p:cNvPr id="2" name="组合 1"/>
          <p:cNvGrpSpPr/>
          <p:nvPr/>
        </p:nvGrpSpPr>
        <p:grpSpPr>
          <a:xfrm>
            <a:off x="2810646" y="1657005"/>
            <a:ext cx="7329132" cy="4056686"/>
            <a:chOff x="1251372" y="1275606"/>
            <a:chExt cx="5496849" cy="3042515"/>
          </a:xfrm>
        </p:grpSpPr>
        <p:sp>
          <p:nvSpPr>
            <p:cNvPr id="10" name="Freeform 5"/>
            <p:cNvSpPr/>
            <p:nvPr/>
          </p:nvSpPr>
          <p:spPr bwMode="gray">
            <a:xfrm rot="16200000">
              <a:off x="2286625" y="2077590"/>
              <a:ext cx="381409" cy="15269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 name="T16" fmla="*/ 0 60000 65536"/>
                <a:gd name="T17" fmla="*/ 0 60000 65536"/>
                <a:gd name="T18" fmla="*/ 0 60000 65536"/>
                <a:gd name="T19" fmla="*/ 0 60000 65536"/>
                <a:gd name="T20" fmla="*/ 0 60000 65536"/>
                <a:gd name="T21" fmla="*/ 0 60000 65536"/>
                <a:gd name="T22" fmla="*/ 0 60000 65536"/>
                <a:gd name="T23" fmla="*/ 0 60000 65536"/>
                <a:gd name="T24" fmla="*/ 0 w 142"/>
                <a:gd name="T25" fmla="*/ 0 h 604"/>
                <a:gd name="T26" fmla="*/ 142 w 142"/>
                <a:gd name="T27" fmla="*/ 604 h 6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tx1">
                <a:lumMod val="50000"/>
                <a:lumOff val="50000"/>
              </a:schemeClr>
            </a:solidFill>
            <a:ln w="9525" cap="flat" cmpd="sng">
              <a:noFill/>
              <a:prstDash val="solid"/>
              <a:round/>
              <a:headEnd type="none" w="med" len="med"/>
              <a:tailEnd type="none"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nvGrpSpPr>
            <p:cNvPr id="11" name="Group 3"/>
            <p:cNvGrpSpPr/>
            <p:nvPr/>
          </p:nvGrpSpPr>
          <p:grpSpPr bwMode="auto">
            <a:xfrm>
              <a:off x="1938598" y="1432731"/>
              <a:ext cx="1293915" cy="2877673"/>
              <a:chOff x="677" y="998"/>
              <a:chExt cx="939" cy="2271"/>
            </a:xfrm>
            <a:solidFill>
              <a:schemeClr val="bg1">
                <a:lumMod val="50000"/>
              </a:schemeClr>
            </a:solidFill>
          </p:grpSpPr>
          <p:sp>
            <p:nvSpPr>
              <p:cNvPr id="12" name="Freeform 4"/>
              <p:cNvSpPr/>
              <p:nvPr/>
            </p:nvSpPr>
            <p:spPr bwMode="gray">
              <a:xfrm flipV="1">
                <a:off x="683" y="2087"/>
                <a:ext cx="933" cy="1182"/>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33"/>
                  <a:gd name="T37" fmla="*/ 0 h 1182"/>
                  <a:gd name="T38" fmla="*/ 933 w 933"/>
                  <a:gd name="T39" fmla="*/ 1182 h 118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grpFill/>
              <a:ln w="9525" cap="flat" cmpd="sng">
                <a:noFill/>
                <a:prstDash val="solid"/>
                <a:round/>
                <a:headEnd type="none" w="med" len="med"/>
                <a:tailEnd type="none"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4" name="Freeform 6"/>
              <p:cNvSpPr/>
              <p:nvPr/>
            </p:nvSpPr>
            <p:spPr bwMode="gray">
              <a:xfrm>
                <a:off x="677" y="998"/>
                <a:ext cx="933" cy="1182"/>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33"/>
                  <a:gd name="T37" fmla="*/ 0 h 1182"/>
                  <a:gd name="T38" fmla="*/ 933 w 933"/>
                  <a:gd name="T39" fmla="*/ 1182 h 118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grpFill/>
              <a:ln w="9525" cap="flat" cmpd="sng">
                <a:noFill/>
                <a:prstDash val="solid"/>
                <a:round/>
                <a:headEnd type="none" w="med" len="med"/>
                <a:tailEnd type="none"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
          <p:nvSpPr>
            <p:cNvPr id="15" name="AutoShape 7"/>
            <p:cNvSpPr>
              <a:spLocks noChangeArrowheads="1"/>
            </p:cNvSpPr>
            <p:nvPr/>
          </p:nvSpPr>
          <p:spPr bwMode="gray">
            <a:xfrm>
              <a:off x="3284871" y="2536281"/>
              <a:ext cx="2755918" cy="575281"/>
            </a:xfrm>
            <a:prstGeom prst="roundRect">
              <a:avLst>
                <a:gd name="adj" fmla="val 11505"/>
              </a:avLst>
            </a:prstGeom>
            <a:solidFill>
              <a:schemeClr val="accent6">
                <a:lumMod val="40000"/>
                <a:lumOff val="60000"/>
              </a:schemeClr>
            </a:solidFill>
            <a:ln w="6350" algn="ctr">
              <a:noFill/>
              <a:prstDash val="sysDot"/>
              <a:round/>
            </a:ln>
            <a:effectLst/>
          </p:spPr>
          <p:txBody>
            <a:bodyPr wrap="none" anchor="ctr"/>
            <a:lstStyle>
              <a:defPPr>
                <a:defRPr lang="zh-CN"/>
              </a:defPPr>
              <a:lvl1pPr algn="l" rtl="0" fontAlgn="base">
                <a:spcBef>
                  <a:spcPct val="0"/>
                </a:spcBef>
                <a:spcAft>
                  <a:spcPct val="0"/>
                </a:spcAft>
                <a:defRPr kern="1200">
                  <a:solidFill>
                    <a:schemeClr val="tx1"/>
                  </a:solidFill>
                  <a:latin typeface="Arial" panose="020B060402020209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9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9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9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9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9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9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9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90204" pitchFamily="34" charset="0"/>
                  <a:ea typeface="宋体" panose="02010600030101010101" pitchFamily="2" charset="-122"/>
                  <a:cs typeface="+mn-cs"/>
                </a:defRPr>
              </a:lvl9pPr>
            </a:lstStyle>
            <a:p>
              <a:pPr marL="0" marR="0" lvl="0" indent="0" algn="l" defTabSz="162433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Arial" panose="020B0604020202090204" pitchFamily="34" charset="0"/>
                <a:ea typeface="宋体" panose="02010600030101010101" pitchFamily="2" charset="-122"/>
                <a:cs typeface="+mn-cs"/>
              </a:endParaRPr>
            </a:p>
          </p:txBody>
        </p:sp>
        <p:sp>
          <p:nvSpPr>
            <p:cNvPr id="16" name="AutoShape 9"/>
            <p:cNvSpPr>
              <a:spLocks noChangeArrowheads="1"/>
            </p:cNvSpPr>
            <p:nvPr/>
          </p:nvSpPr>
          <p:spPr bwMode="ltGray">
            <a:xfrm>
              <a:off x="3284871" y="3764381"/>
              <a:ext cx="2755918" cy="553740"/>
            </a:xfrm>
            <a:prstGeom prst="roundRect">
              <a:avLst>
                <a:gd name="adj" fmla="val 11505"/>
              </a:avLst>
            </a:prstGeom>
            <a:solidFill>
              <a:schemeClr val="accent2">
                <a:lumMod val="40000"/>
                <a:lumOff val="60000"/>
              </a:schemeClr>
            </a:solidFill>
            <a:ln w="6350" algn="ctr">
              <a:noFill/>
              <a:prstDash val="sysDot"/>
              <a:rou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17" name="AutoShape 11"/>
            <p:cNvSpPr>
              <a:spLocks noChangeArrowheads="1"/>
            </p:cNvSpPr>
            <p:nvPr/>
          </p:nvSpPr>
          <p:spPr bwMode="gray">
            <a:xfrm>
              <a:off x="3242047" y="1275606"/>
              <a:ext cx="2798742" cy="581617"/>
            </a:xfrm>
            <a:prstGeom prst="roundRect">
              <a:avLst>
                <a:gd name="adj" fmla="val 11505"/>
              </a:avLst>
            </a:prstGeom>
            <a:solidFill>
              <a:schemeClr val="accent2">
                <a:lumMod val="40000"/>
                <a:lumOff val="60000"/>
              </a:schemeClr>
            </a:solidFill>
            <a:ln w="6350" algn="ctr">
              <a:noFill/>
              <a:prstDash val="sysDot"/>
              <a:rou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pic>
          <p:nvPicPr>
            <p:cNvPr id="18" name="Picture 19" descr="YG_circle001"/>
            <p:cNvPicPr>
              <a:picLocks noChangeAspect="1" noChangeArrowheads="1"/>
            </p:cNvPicPr>
            <p:nvPr/>
          </p:nvPicPr>
          <p:blipFill>
            <a:blip r:embed="rId1"/>
            <a:srcRect/>
            <a:stretch>
              <a:fillRect/>
            </a:stretch>
          </p:blipFill>
          <p:spPr bwMode="auto">
            <a:xfrm>
              <a:off x="1251372" y="2086575"/>
              <a:ext cx="1502827" cy="1500292"/>
            </a:xfrm>
            <a:prstGeom prst="rect">
              <a:avLst/>
            </a:prstGeom>
            <a:noFill/>
            <a:ln w="9525">
              <a:noFill/>
              <a:miter lim="800000"/>
              <a:headEnd/>
              <a:tailEnd/>
            </a:ln>
          </p:spPr>
        </p:pic>
        <p:sp>
          <p:nvSpPr>
            <p:cNvPr id="19" name="Text Box 20"/>
            <p:cNvSpPr txBox="1">
              <a:spLocks noChangeArrowheads="1"/>
            </p:cNvSpPr>
            <p:nvPr/>
          </p:nvSpPr>
          <p:spPr bwMode="black">
            <a:xfrm>
              <a:off x="3392837" y="1397251"/>
              <a:ext cx="3355384" cy="315423"/>
            </a:xfrm>
            <a:prstGeom prst="rect">
              <a:avLst/>
            </a:prstGeom>
            <a:noFill/>
            <a:ln w="9525" algn="ctr">
              <a:noFill/>
              <a:miter lim="800000"/>
            </a:ln>
          </p:spPr>
          <p:txBody>
            <a:bodyPr>
              <a:spAutoFit/>
            </a:bodyPr>
            <a:lstStyle/>
            <a:p>
              <a:pPr marL="0" marR="0" lvl="0" indent="0" algn="l" defTabSz="914400" rtl="0" eaLnBrk="0" fontAlgn="auto" latinLnBrk="0" hangingPunct="0">
                <a:lnSpc>
                  <a:spcPct val="100000"/>
                </a:lnSpc>
                <a:spcBef>
                  <a:spcPts val="0"/>
                </a:spcBef>
                <a:spcAft>
                  <a:spcPts val="0"/>
                </a:spcAft>
                <a:buClrTx/>
                <a:buSzTx/>
                <a:buFontTx/>
                <a:buNone/>
                <a:defRPr/>
              </a:pPr>
              <a:r>
                <a:rPr kumimoji="0" lang="zh-CN" altLang="en-US" sz="213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Arial" panose="020B0604020202090204" pitchFamily="34" charset="0"/>
                </a:rPr>
                <a:t>一、登录专题教育网站</a:t>
              </a:r>
              <a:endParaRPr kumimoji="0" lang="en-US" altLang="zh-CN" sz="213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Arial" panose="020B0604020202090204" pitchFamily="34" charset="0"/>
              </a:endParaRPr>
            </a:p>
          </p:txBody>
        </p:sp>
        <p:sp>
          <p:nvSpPr>
            <p:cNvPr id="20" name="Text Box 21"/>
            <p:cNvSpPr txBox="1">
              <a:spLocks noChangeArrowheads="1"/>
            </p:cNvSpPr>
            <p:nvPr/>
          </p:nvSpPr>
          <p:spPr bwMode="black">
            <a:xfrm>
              <a:off x="3392837" y="2674967"/>
              <a:ext cx="3138703" cy="315423"/>
            </a:xfrm>
            <a:prstGeom prst="rect">
              <a:avLst/>
            </a:prstGeom>
            <a:noFill/>
            <a:ln w="9525" algn="ctr">
              <a:noFill/>
              <a:miter lim="800000"/>
            </a:ln>
          </p:spPr>
          <p:txBody>
            <a:bodyPr>
              <a:spAutoFit/>
            </a:bodyPr>
            <a:lstStyle/>
            <a:p>
              <a:pPr marL="0" marR="0" lvl="0" indent="0" algn="l" defTabSz="914400" rtl="0" eaLnBrk="0" fontAlgn="auto" latinLnBrk="0" hangingPunct="0">
                <a:lnSpc>
                  <a:spcPct val="100000"/>
                </a:lnSpc>
                <a:spcBef>
                  <a:spcPts val="0"/>
                </a:spcBef>
                <a:spcAft>
                  <a:spcPts val="0"/>
                </a:spcAft>
                <a:buClrTx/>
                <a:buSzTx/>
                <a:buFontTx/>
                <a:buNone/>
                <a:defRPr/>
              </a:pPr>
              <a:r>
                <a:rPr kumimoji="0" lang="zh-CN" altLang="en-US" sz="213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Arial" panose="020B0604020202090204" pitchFamily="34" charset="0"/>
                </a:rPr>
                <a:t>二</a:t>
              </a:r>
              <a:r>
                <a:rPr kumimoji="0" lang="zh-CN" altLang="en-US" sz="2135" b="1"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Arial" panose="020B0604020202090204" pitchFamily="34" charset="0"/>
                </a:rPr>
                <a:t>、查看</a:t>
              </a:r>
              <a:r>
                <a:rPr kumimoji="0" lang="zh-CN" altLang="en-US" sz="213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Arial" panose="020B0604020202090204" pitchFamily="34" charset="0"/>
                </a:rPr>
                <a:t>报表</a:t>
              </a:r>
              <a:endParaRPr kumimoji="0" lang="zh-CN" altLang="en-US" sz="213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Arial" panose="020B0604020202090204" pitchFamily="34" charset="0"/>
              </a:endParaRPr>
            </a:p>
          </p:txBody>
        </p:sp>
        <p:sp>
          <p:nvSpPr>
            <p:cNvPr id="21" name="Text Box 22"/>
            <p:cNvSpPr txBox="1">
              <a:spLocks noChangeArrowheads="1"/>
            </p:cNvSpPr>
            <p:nvPr/>
          </p:nvSpPr>
          <p:spPr bwMode="black">
            <a:xfrm>
              <a:off x="3435661" y="3898698"/>
              <a:ext cx="3138703" cy="315423"/>
            </a:xfrm>
            <a:prstGeom prst="rect">
              <a:avLst/>
            </a:prstGeom>
            <a:noFill/>
            <a:ln w="9525" algn="ctr">
              <a:noFill/>
              <a:miter lim="800000"/>
            </a:ln>
          </p:spPr>
          <p:txBody>
            <a:bodyPr>
              <a:spAutoFit/>
            </a:bodyPr>
            <a:lstStyle/>
            <a:p>
              <a:pPr marL="0" marR="0" lvl="0" indent="0" algn="l" defTabSz="914400" rtl="0" eaLnBrk="0" fontAlgn="auto" latinLnBrk="0" hangingPunct="0">
                <a:lnSpc>
                  <a:spcPct val="100000"/>
                </a:lnSpc>
                <a:spcBef>
                  <a:spcPts val="0"/>
                </a:spcBef>
                <a:spcAft>
                  <a:spcPts val="0"/>
                </a:spcAft>
                <a:buClrTx/>
                <a:buSzTx/>
                <a:buFontTx/>
                <a:buNone/>
                <a:defRPr/>
              </a:pPr>
              <a:r>
                <a:rPr kumimoji="0" lang="zh-CN" altLang="en-US" sz="213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Arial" panose="020B0604020202090204" pitchFamily="34" charset="0"/>
                </a:rPr>
                <a:t>三、查看信息排名</a:t>
              </a:r>
              <a:endParaRPr kumimoji="0" lang="en-US" altLang="zh-CN" sz="213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Arial" panose="020B0604020202090204" pitchFamily="34" charset="0"/>
              </a:endParaRPr>
            </a:p>
          </p:txBody>
        </p:sp>
        <p:sp>
          <p:nvSpPr>
            <p:cNvPr id="22" name="Text Box 23"/>
            <p:cNvSpPr txBox="1">
              <a:spLocks noChangeArrowheads="1"/>
            </p:cNvSpPr>
            <p:nvPr/>
          </p:nvSpPr>
          <p:spPr bwMode="gray">
            <a:xfrm>
              <a:off x="1379224" y="2634869"/>
              <a:ext cx="1255735" cy="346249"/>
            </a:xfrm>
            <a:prstGeom prst="rect">
              <a:avLst/>
            </a:prstGeom>
            <a:noFill/>
            <a:ln w="9525" algn="ctr">
              <a:noFill/>
              <a:miter lim="800000"/>
            </a:ln>
          </p:spPr>
          <p:txBody>
            <a:bodyPr>
              <a:spAutoFit/>
            </a:body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400" b="1"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Arial" panose="020B0604020202090204" pitchFamily="34" charset="0"/>
                </a:rPr>
                <a:t>流程</a:t>
              </a:r>
              <a:r>
                <a:rPr kumimoji="0" lang="zh-CN" altLang="en-US" sz="2400"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Arial" panose="020B0604020202090204" pitchFamily="34" charset="0"/>
                </a:rPr>
                <a:t>概述</a:t>
              </a:r>
              <a:endParaRPr kumimoji="0" lang="en-US" altLang="zh-CN" sz="2400"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Arial" panose="020B060402020209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a:spLocks noChangeArrowheads="1"/>
          </p:cNvSpPr>
          <p:nvPr/>
        </p:nvSpPr>
        <p:spPr bwMode="auto">
          <a:xfrm>
            <a:off x="1583502" y="452670"/>
            <a:ext cx="1718194" cy="605230"/>
          </a:xfrm>
          <a:prstGeom prst="rect">
            <a:avLst/>
          </a:prstGeom>
          <a:solidFill>
            <a:srgbClr val="F2F2F2"/>
          </a:solid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335"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查看</a:t>
            </a:r>
            <a:r>
              <a:rPr kumimoji="0" lang="zh-CN" altLang="en-US" sz="2000"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13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报表</a:t>
            </a:r>
            <a:endParaRPr kumimoji="0" lang="zh-CN" altLang="en-US" sz="213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815413" y="548680"/>
            <a:ext cx="383243" cy="361897"/>
            <a:chOff x="6460269" y="872801"/>
            <a:chExt cx="709154" cy="669655"/>
          </a:xfrm>
          <a:solidFill>
            <a:srgbClr val="F2F2F2"/>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pic>
        <p:nvPicPr>
          <p:cNvPr id="14340" name="图片 1"/>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286277" y="1872007"/>
            <a:ext cx="10137011" cy="302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矩形 4"/>
          <p:cNvSpPr>
            <a:spLocks noChangeArrowheads="1"/>
          </p:cNvSpPr>
          <p:nvPr/>
        </p:nvSpPr>
        <p:spPr bwMode="auto">
          <a:xfrm>
            <a:off x="1286277" y="5148207"/>
            <a:ext cx="3657789" cy="492354"/>
          </a:xfrm>
          <a:prstGeom prst="rect">
            <a:avLst/>
          </a:prstGeom>
          <a:noFill/>
          <a:ln w="9525">
            <a:noFill/>
            <a:miter lim="800000"/>
          </a:ln>
        </p:spPr>
        <p:txBody>
          <a:bodyPr wrap="square" lIns="121837" tIns="60916" rIns="121837" bIns="60916">
            <a:spAutoFit/>
          </a:bodyPr>
          <a:lstStyle/>
          <a:p>
            <a:pPr marL="285750" marR="0" lvl="0" indent="-285750" algn="l" defTabSz="1624330" rtl="0" eaLnBrk="1" fontAlgn="auto" latinLnBrk="0" hangingPunct="1">
              <a:lnSpc>
                <a:spcPct val="150000"/>
              </a:lnSpc>
              <a:spcBef>
                <a:spcPts val="0"/>
              </a:spcBef>
              <a:spcAft>
                <a:spcPts val="0"/>
              </a:spcAft>
              <a:buClrTx/>
              <a:buSzTx/>
              <a:buFont typeface="Arial" panose="020B0604020202090204" pitchFamily="34" charset="0"/>
              <a:buChar char="•"/>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可查看三个学段的课程热门情况。</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6" name="TextBox 10"/>
          <p:cNvSpPr>
            <a:spLocks noChangeArrowheads="1"/>
          </p:cNvSpPr>
          <p:nvPr/>
        </p:nvSpPr>
        <p:spPr bwMode="auto">
          <a:xfrm>
            <a:off x="9459312" y="910577"/>
            <a:ext cx="2592114" cy="410345"/>
          </a:xfrm>
          <a:prstGeom prst="rect">
            <a:avLst/>
          </a:prstGeom>
          <a:noFill/>
          <a:ln w="9525">
            <a:noFill/>
            <a:miter lim="800000"/>
          </a:ln>
        </p:spPr>
        <p:txBody>
          <a:bodyPr wrap="square" lIns="121837" tIns="60916" rIns="121837" bIns="609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2 </a:t>
            </a:r>
            <a:r>
              <a:rPr kumimoji="0" lang="en-US" altLang="zh-CN"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a:t>
            </a:r>
            <a:r>
              <a:rPr kumimoji="0" lang="zh-CN" altLang="en-US"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热门</a:t>
            </a:r>
            <a:r>
              <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课程排行榜</a:t>
            </a:r>
            <a:endPar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a:spLocks noChangeArrowheads="1"/>
          </p:cNvSpPr>
          <p:nvPr/>
        </p:nvSpPr>
        <p:spPr bwMode="auto">
          <a:xfrm>
            <a:off x="1583502" y="452670"/>
            <a:ext cx="1718194" cy="605230"/>
          </a:xfrm>
          <a:prstGeom prst="rect">
            <a:avLst/>
          </a:prstGeom>
          <a:solidFill>
            <a:srgbClr val="F2F2F2"/>
          </a:solid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335"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查看</a:t>
            </a:r>
            <a:r>
              <a:rPr kumimoji="0" lang="zh-CN" altLang="en-US" sz="2000"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13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报表</a:t>
            </a:r>
            <a:endParaRPr kumimoji="0" lang="zh-CN" altLang="en-US" sz="213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815413" y="548680"/>
            <a:ext cx="383243" cy="361897"/>
            <a:chOff x="6460269" y="872801"/>
            <a:chExt cx="709154" cy="669655"/>
          </a:xfrm>
          <a:solidFill>
            <a:srgbClr val="F2F2F2"/>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pic>
        <p:nvPicPr>
          <p:cNvPr id="14341" name="图片 1"/>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235917" y="1850892"/>
            <a:ext cx="9908942" cy="2960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矩形 4"/>
          <p:cNvSpPr>
            <a:spLocks noChangeArrowheads="1"/>
          </p:cNvSpPr>
          <p:nvPr/>
        </p:nvSpPr>
        <p:spPr bwMode="auto">
          <a:xfrm>
            <a:off x="1235916" y="4977000"/>
            <a:ext cx="5278395" cy="492354"/>
          </a:xfrm>
          <a:prstGeom prst="rect">
            <a:avLst/>
          </a:prstGeom>
          <a:noFill/>
          <a:ln w="9525">
            <a:noFill/>
            <a:miter lim="800000"/>
          </a:ln>
        </p:spPr>
        <p:txBody>
          <a:bodyPr wrap="square" lIns="121837" tIns="60916" rIns="121837" bIns="60916">
            <a:spAutoFit/>
          </a:bodyPr>
          <a:lstStyle/>
          <a:p>
            <a:pPr marL="285750" marR="0" lvl="0" indent="-285750" algn="l" defTabSz="1624330" rtl="0" eaLnBrk="1" fontAlgn="auto" latinLnBrk="0" hangingPunct="1">
              <a:lnSpc>
                <a:spcPct val="150000"/>
              </a:lnSpc>
              <a:spcBef>
                <a:spcPts val="0"/>
              </a:spcBef>
              <a:spcAft>
                <a:spcPts val="0"/>
              </a:spcAft>
              <a:buClrTx/>
              <a:buSzTx/>
              <a:buFont typeface="Arial" panose="020B0604020202090204" pitchFamily="34" charset="0"/>
              <a:buChar char="•"/>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可查看全市三个学段的前五名学生的学分排名情况。</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6" name="TextBox 10"/>
          <p:cNvSpPr>
            <a:spLocks noChangeArrowheads="1"/>
          </p:cNvSpPr>
          <p:nvPr/>
        </p:nvSpPr>
        <p:spPr bwMode="auto">
          <a:xfrm>
            <a:off x="9490843" y="910577"/>
            <a:ext cx="2579501" cy="410345"/>
          </a:xfrm>
          <a:prstGeom prst="rect">
            <a:avLst/>
          </a:prstGeom>
          <a:noFill/>
          <a:ln w="9525">
            <a:noFill/>
            <a:miter lim="800000"/>
          </a:ln>
        </p:spPr>
        <p:txBody>
          <a:bodyPr wrap="square" lIns="121837" tIns="60916" rIns="121837" bIns="609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3 </a:t>
            </a:r>
            <a:r>
              <a:rPr kumimoji="0" lang="en-US" altLang="zh-CN"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a:t>
            </a:r>
            <a:r>
              <a:rPr kumimoji="0" lang="zh-CN" altLang="en-US"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学习</a:t>
            </a:r>
            <a:r>
              <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成绩排行榜</a:t>
            </a:r>
            <a:endPar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4" name="组合 3"/>
          <p:cNvGrpSpPr/>
          <p:nvPr/>
        </p:nvGrpSpPr>
        <p:grpSpPr>
          <a:xfrm>
            <a:off x="0" y="0"/>
            <a:ext cx="12192000" cy="6858000"/>
            <a:chOff x="0" y="0"/>
            <a:chExt cx="9144000" cy="5143500"/>
          </a:xfrm>
        </p:grpSpPr>
        <p:sp>
          <p:nvSpPr>
            <p:cNvPr id="32" name="矩形 31">
              <a:hlinkClick r:id="rId2"/>
            </p:cNvPr>
            <p:cNvSpPr/>
            <p:nvPr>
              <p:custDataLst>
                <p:tags r:id="rId3"/>
              </p:custDataLst>
            </p:nvPr>
          </p:nvSpPr>
          <p:spPr>
            <a:xfrm>
              <a:off x="0"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 name="矩形 2"/>
            <p:cNvSpPr/>
            <p:nvPr/>
          </p:nvSpPr>
          <p:spPr>
            <a:xfrm>
              <a:off x="3995936" y="2931790"/>
              <a:ext cx="108012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文本框 2"/>
          <p:cNvSpPr txBox="1"/>
          <p:nvPr/>
        </p:nvSpPr>
        <p:spPr>
          <a:xfrm>
            <a:off x="5538605" y="2281785"/>
            <a:ext cx="1338828"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第一节</a:t>
            </a:r>
            <a:endParaRPr kumimoji="0" lang="zh-CN" altLang="en-US"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 name="文本框 5"/>
          <p:cNvSpPr txBox="1"/>
          <p:nvPr/>
        </p:nvSpPr>
        <p:spPr>
          <a:xfrm>
            <a:off x="3988693" y="3023728"/>
            <a:ext cx="4288353"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登录</a:t>
            </a:r>
            <a:r>
              <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专题教育网站</a:t>
            </a:r>
            <a:endPar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 name="组合 3"/>
          <p:cNvGrpSpPr/>
          <p:nvPr/>
        </p:nvGrpSpPr>
        <p:grpSpPr>
          <a:xfrm>
            <a:off x="5706970" y="4077949"/>
            <a:ext cx="1002097" cy="879961"/>
            <a:chOff x="4283968" y="3423947"/>
            <a:chExt cx="751573" cy="659971"/>
          </a:xfrm>
        </p:grpSpPr>
        <p:sp>
          <p:nvSpPr>
            <p:cNvPr id="8" name="Freeform 593"/>
            <p:cNvSpPr/>
            <p:nvPr/>
          </p:nvSpPr>
          <p:spPr bwMode="auto">
            <a:xfrm>
              <a:off x="4611429" y="3773767"/>
              <a:ext cx="424112" cy="182484"/>
            </a:xfrm>
            <a:custGeom>
              <a:avLst/>
              <a:gdLst>
                <a:gd name="T0" fmla="*/ 249 w 249"/>
                <a:gd name="T1" fmla="*/ 107 h 107"/>
                <a:gd name="T2" fmla="*/ 173 w 249"/>
                <a:gd name="T3" fmla="*/ 0 h 107"/>
                <a:gd name="T4" fmla="*/ 42 w 249"/>
                <a:gd name="T5" fmla="*/ 0 h 107"/>
                <a:gd name="T6" fmla="*/ 37 w 249"/>
                <a:gd name="T7" fmla="*/ 0 h 107"/>
                <a:gd name="T8" fmla="*/ 0 w 249"/>
                <a:gd name="T9" fmla="*/ 39 h 107"/>
                <a:gd name="T10" fmla="*/ 64 w 249"/>
                <a:gd name="T11" fmla="*/ 104 h 107"/>
                <a:gd name="T12" fmla="*/ 64 w 249"/>
                <a:gd name="T13" fmla="*/ 107 h 107"/>
                <a:gd name="T14" fmla="*/ 249 w 249"/>
                <a:gd name="T15" fmla="*/ 107 h 1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107">
                  <a:moveTo>
                    <a:pt x="249" y="107"/>
                  </a:moveTo>
                  <a:cubicBezTo>
                    <a:pt x="173" y="0"/>
                    <a:pt x="173" y="0"/>
                    <a:pt x="173" y="0"/>
                  </a:cubicBezTo>
                  <a:cubicBezTo>
                    <a:pt x="42" y="0"/>
                    <a:pt x="42" y="0"/>
                    <a:pt x="42" y="0"/>
                  </a:cubicBezTo>
                  <a:cubicBezTo>
                    <a:pt x="37" y="0"/>
                    <a:pt x="37" y="0"/>
                    <a:pt x="37" y="0"/>
                  </a:cubicBezTo>
                  <a:cubicBezTo>
                    <a:pt x="31" y="18"/>
                    <a:pt x="17" y="33"/>
                    <a:pt x="0" y="39"/>
                  </a:cubicBezTo>
                  <a:cubicBezTo>
                    <a:pt x="25" y="46"/>
                    <a:pt x="64" y="63"/>
                    <a:pt x="64" y="104"/>
                  </a:cubicBezTo>
                  <a:cubicBezTo>
                    <a:pt x="64" y="105"/>
                    <a:pt x="64" y="106"/>
                    <a:pt x="64" y="107"/>
                  </a:cubicBezTo>
                  <a:lnTo>
                    <a:pt x="249" y="107"/>
                  </a:lnTo>
                  <a:close/>
                </a:path>
              </a:pathLst>
            </a:custGeom>
            <a:solidFill>
              <a:schemeClr val="bg1">
                <a:lumMod val="75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Oval 594"/>
            <p:cNvSpPr>
              <a:spLocks noChangeArrowheads="1"/>
            </p:cNvSpPr>
            <p:nvPr/>
          </p:nvSpPr>
          <p:spPr bwMode="auto">
            <a:xfrm>
              <a:off x="4819157" y="3423947"/>
              <a:ext cx="129109" cy="151469"/>
            </a:xfrm>
            <a:prstGeom prst="ellipse">
              <a:avLst/>
            </a:prstGeom>
            <a:solidFill>
              <a:schemeClr val="accent1">
                <a:lumMod val="60000"/>
                <a:lumOff val="40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0" name="Freeform 595"/>
            <p:cNvSpPr/>
            <p:nvPr/>
          </p:nvSpPr>
          <p:spPr bwMode="auto">
            <a:xfrm>
              <a:off x="4761455" y="3592727"/>
              <a:ext cx="230088" cy="226482"/>
            </a:xfrm>
            <a:custGeom>
              <a:avLst/>
              <a:gdLst>
                <a:gd name="T0" fmla="*/ 4 w 135"/>
                <a:gd name="T1" fmla="*/ 86 h 133"/>
                <a:gd name="T2" fmla="*/ 69 w 135"/>
                <a:gd name="T3" fmla="*/ 86 h 133"/>
                <a:gd name="T4" fmla="*/ 96 w 135"/>
                <a:gd name="T5" fmla="*/ 86 h 133"/>
                <a:gd name="T6" fmla="*/ 135 w 135"/>
                <a:gd name="T7" fmla="*/ 133 h 133"/>
                <a:gd name="T8" fmla="*/ 135 w 135"/>
                <a:gd name="T9" fmla="*/ 39 h 133"/>
                <a:gd name="T10" fmla="*/ 94 w 135"/>
                <a:gd name="T11" fmla="*/ 1 h 133"/>
                <a:gd name="T12" fmla="*/ 69 w 135"/>
                <a:gd name="T13" fmla="*/ 15 h 133"/>
                <a:gd name="T14" fmla="*/ 86 w 135"/>
                <a:gd name="T15" fmla="*/ 60 h 133"/>
                <a:gd name="T16" fmla="*/ 69 w 135"/>
                <a:gd name="T17" fmla="*/ 80 h 133"/>
                <a:gd name="T18" fmla="*/ 53 w 135"/>
                <a:gd name="T19" fmla="*/ 60 h 133"/>
                <a:gd name="T20" fmla="*/ 69 w 135"/>
                <a:gd name="T21" fmla="*/ 15 h 133"/>
                <a:gd name="T22" fmla="*/ 47 w 135"/>
                <a:gd name="T23" fmla="*/ 0 h 133"/>
                <a:gd name="T24" fmla="*/ 4 w 135"/>
                <a:gd name="T25" fmla="*/ 39 h 133"/>
                <a:gd name="T26" fmla="*/ 4 w 135"/>
                <a:gd name="T27" fmla="*/ 8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33">
                  <a:moveTo>
                    <a:pt x="4" y="86"/>
                  </a:moveTo>
                  <a:cubicBezTo>
                    <a:pt x="69" y="86"/>
                    <a:pt x="69" y="86"/>
                    <a:pt x="69" y="86"/>
                  </a:cubicBezTo>
                  <a:cubicBezTo>
                    <a:pt x="96" y="86"/>
                    <a:pt x="96" y="86"/>
                    <a:pt x="96" y="86"/>
                  </a:cubicBezTo>
                  <a:cubicBezTo>
                    <a:pt x="135" y="133"/>
                    <a:pt x="135" y="133"/>
                    <a:pt x="135" y="133"/>
                  </a:cubicBezTo>
                  <a:cubicBezTo>
                    <a:pt x="135" y="39"/>
                    <a:pt x="135" y="39"/>
                    <a:pt x="135" y="39"/>
                  </a:cubicBezTo>
                  <a:cubicBezTo>
                    <a:pt x="135" y="14"/>
                    <a:pt x="112" y="4"/>
                    <a:pt x="94" y="1"/>
                  </a:cubicBezTo>
                  <a:cubicBezTo>
                    <a:pt x="69" y="15"/>
                    <a:pt x="69" y="15"/>
                    <a:pt x="69" y="15"/>
                  </a:cubicBezTo>
                  <a:cubicBezTo>
                    <a:pt x="86" y="60"/>
                    <a:pt x="86" y="60"/>
                    <a:pt x="86" y="60"/>
                  </a:cubicBezTo>
                  <a:cubicBezTo>
                    <a:pt x="69" y="80"/>
                    <a:pt x="69" y="80"/>
                    <a:pt x="69" y="80"/>
                  </a:cubicBezTo>
                  <a:cubicBezTo>
                    <a:pt x="53" y="60"/>
                    <a:pt x="53" y="60"/>
                    <a:pt x="53" y="60"/>
                  </a:cubicBezTo>
                  <a:cubicBezTo>
                    <a:pt x="69" y="15"/>
                    <a:pt x="69" y="15"/>
                    <a:pt x="69" y="15"/>
                  </a:cubicBezTo>
                  <a:cubicBezTo>
                    <a:pt x="47" y="0"/>
                    <a:pt x="47" y="0"/>
                    <a:pt x="47" y="0"/>
                  </a:cubicBezTo>
                  <a:cubicBezTo>
                    <a:pt x="0" y="8"/>
                    <a:pt x="4" y="39"/>
                    <a:pt x="4" y="39"/>
                  </a:cubicBezTo>
                  <a:lnTo>
                    <a:pt x="4" y="86"/>
                  </a:lnTo>
                  <a:close/>
                </a:path>
              </a:pathLst>
            </a:custGeom>
            <a:solidFill>
              <a:schemeClr val="accent1">
                <a:lumMod val="60000"/>
                <a:lumOff val="40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1" name="Freeform 596"/>
            <p:cNvSpPr/>
            <p:nvPr/>
          </p:nvSpPr>
          <p:spPr bwMode="auto">
            <a:xfrm>
              <a:off x="4440486" y="3863928"/>
              <a:ext cx="253890" cy="219990"/>
            </a:xfrm>
            <a:custGeom>
              <a:avLst/>
              <a:gdLst>
                <a:gd name="T0" fmla="*/ 80 w 149"/>
                <a:gd name="T1" fmla="*/ 0 h 129"/>
                <a:gd name="T2" fmla="*/ 69 w 149"/>
                <a:gd name="T3" fmla="*/ 0 h 129"/>
                <a:gd name="T4" fmla="*/ 0 w 149"/>
                <a:gd name="T5" fmla="*/ 52 h 129"/>
                <a:gd name="T6" fmla="*/ 0 w 149"/>
                <a:gd name="T7" fmla="*/ 54 h 129"/>
                <a:gd name="T8" fmla="*/ 0 w 149"/>
                <a:gd name="T9" fmla="*/ 129 h 129"/>
                <a:gd name="T10" fmla="*/ 69 w 149"/>
                <a:gd name="T11" fmla="*/ 129 h 129"/>
                <a:gd name="T12" fmla="*/ 80 w 149"/>
                <a:gd name="T13" fmla="*/ 128 h 129"/>
                <a:gd name="T14" fmla="*/ 149 w 149"/>
                <a:gd name="T15" fmla="*/ 128 h 129"/>
                <a:gd name="T16" fmla="*/ 149 w 149"/>
                <a:gd name="T17" fmla="*/ 54 h 129"/>
                <a:gd name="T18" fmla="*/ 149 w 149"/>
                <a:gd name="T19" fmla="*/ 51 h 129"/>
                <a:gd name="T20" fmla="*/ 80 w 149"/>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9" h="129">
                  <a:moveTo>
                    <a:pt x="80" y="0"/>
                  </a:moveTo>
                  <a:cubicBezTo>
                    <a:pt x="69" y="0"/>
                    <a:pt x="69" y="0"/>
                    <a:pt x="69" y="0"/>
                  </a:cubicBezTo>
                  <a:cubicBezTo>
                    <a:pt x="69" y="0"/>
                    <a:pt x="0" y="17"/>
                    <a:pt x="0" y="52"/>
                  </a:cubicBezTo>
                  <a:cubicBezTo>
                    <a:pt x="0" y="53"/>
                    <a:pt x="0" y="53"/>
                    <a:pt x="0" y="54"/>
                  </a:cubicBezTo>
                  <a:cubicBezTo>
                    <a:pt x="0" y="89"/>
                    <a:pt x="0" y="129"/>
                    <a:pt x="0" y="129"/>
                  </a:cubicBezTo>
                  <a:cubicBezTo>
                    <a:pt x="69" y="129"/>
                    <a:pt x="69" y="129"/>
                    <a:pt x="69" y="129"/>
                  </a:cubicBezTo>
                  <a:cubicBezTo>
                    <a:pt x="80" y="128"/>
                    <a:pt x="80" y="128"/>
                    <a:pt x="80" y="128"/>
                  </a:cubicBezTo>
                  <a:cubicBezTo>
                    <a:pt x="149" y="128"/>
                    <a:pt x="149" y="128"/>
                    <a:pt x="149" y="128"/>
                  </a:cubicBezTo>
                  <a:cubicBezTo>
                    <a:pt x="149" y="128"/>
                    <a:pt x="149" y="88"/>
                    <a:pt x="149" y="54"/>
                  </a:cubicBezTo>
                  <a:cubicBezTo>
                    <a:pt x="149" y="53"/>
                    <a:pt x="149" y="52"/>
                    <a:pt x="149" y="51"/>
                  </a:cubicBezTo>
                  <a:cubicBezTo>
                    <a:pt x="149" y="16"/>
                    <a:pt x="80" y="0"/>
                    <a:pt x="80" y="0"/>
                  </a:cubicBezTo>
                  <a:close/>
                </a:path>
              </a:pathLst>
            </a:custGeom>
            <a:solidFill>
              <a:schemeClr val="accent6">
                <a:lumMod val="60000"/>
                <a:lumOff val="40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2" name="Freeform 597"/>
            <p:cNvSpPr/>
            <p:nvPr/>
          </p:nvSpPr>
          <p:spPr bwMode="auto">
            <a:xfrm>
              <a:off x="4501794" y="3643937"/>
              <a:ext cx="152190" cy="175271"/>
            </a:xfrm>
            <a:custGeom>
              <a:avLst/>
              <a:gdLst>
                <a:gd name="T0" fmla="*/ 44 w 89"/>
                <a:gd name="T1" fmla="*/ 103 h 103"/>
                <a:gd name="T2" fmla="*/ 84 w 89"/>
                <a:gd name="T3" fmla="*/ 76 h 103"/>
                <a:gd name="T4" fmla="*/ 89 w 89"/>
                <a:gd name="T5" fmla="*/ 52 h 103"/>
                <a:gd name="T6" fmla="*/ 44 w 89"/>
                <a:gd name="T7" fmla="*/ 0 h 103"/>
                <a:gd name="T8" fmla="*/ 0 w 89"/>
                <a:gd name="T9" fmla="*/ 52 h 103"/>
                <a:gd name="T10" fmla="*/ 5 w 89"/>
                <a:gd name="T11" fmla="*/ 76 h 103"/>
                <a:gd name="T12" fmla="*/ 44 w 89"/>
                <a:gd name="T13" fmla="*/ 103 h 103"/>
              </a:gdLst>
              <a:ahLst/>
              <a:cxnLst>
                <a:cxn ang="0">
                  <a:pos x="T0" y="T1"/>
                </a:cxn>
                <a:cxn ang="0">
                  <a:pos x="T2" y="T3"/>
                </a:cxn>
                <a:cxn ang="0">
                  <a:pos x="T4" y="T5"/>
                </a:cxn>
                <a:cxn ang="0">
                  <a:pos x="T6" y="T7"/>
                </a:cxn>
                <a:cxn ang="0">
                  <a:pos x="T8" y="T9"/>
                </a:cxn>
                <a:cxn ang="0">
                  <a:pos x="T10" y="T11"/>
                </a:cxn>
                <a:cxn ang="0">
                  <a:pos x="T12" y="T13"/>
                </a:cxn>
              </a:cxnLst>
              <a:rect l="0" t="0" r="r" b="b"/>
              <a:pathLst>
                <a:path w="89" h="103">
                  <a:moveTo>
                    <a:pt x="44" y="103"/>
                  </a:moveTo>
                  <a:cubicBezTo>
                    <a:pt x="61" y="103"/>
                    <a:pt x="76" y="93"/>
                    <a:pt x="84" y="76"/>
                  </a:cubicBezTo>
                  <a:cubicBezTo>
                    <a:pt x="87" y="69"/>
                    <a:pt x="89" y="61"/>
                    <a:pt x="89" y="52"/>
                  </a:cubicBezTo>
                  <a:cubicBezTo>
                    <a:pt x="89" y="23"/>
                    <a:pt x="69" y="0"/>
                    <a:pt x="44" y="0"/>
                  </a:cubicBezTo>
                  <a:cubicBezTo>
                    <a:pt x="20" y="0"/>
                    <a:pt x="0" y="23"/>
                    <a:pt x="0" y="52"/>
                  </a:cubicBezTo>
                  <a:cubicBezTo>
                    <a:pt x="0" y="61"/>
                    <a:pt x="2" y="69"/>
                    <a:pt x="5" y="76"/>
                  </a:cubicBezTo>
                  <a:cubicBezTo>
                    <a:pt x="13" y="93"/>
                    <a:pt x="27" y="103"/>
                    <a:pt x="44" y="103"/>
                  </a:cubicBezTo>
                  <a:close/>
                </a:path>
              </a:pathLst>
            </a:custGeom>
            <a:solidFill>
              <a:schemeClr val="accent6">
                <a:lumMod val="60000"/>
                <a:lumOff val="40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3" name="Freeform 598"/>
            <p:cNvSpPr/>
            <p:nvPr/>
          </p:nvSpPr>
          <p:spPr bwMode="auto">
            <a:xfrm>
              <a:off x="4283968" y="3773767"/>
              <a:ext cx="253890" cy="182484"/>
            </a:xfrm>
            <a:custGeom>
              <a:avLst/>
              <a:gdLst>
                <a:gd name="T0" fmla="*/ 149 w 149"/>
                <a:gd name="T1" fmla="*/ 38 h 107"/>
                <a:gd name="T2" fmla="*/ 116 w 149"/>
                <a:gd name="T3" fmla="*/ 0 h 107"/>
                <a:gd name="T4" fmla="*/ 76 w 149"/>
                <a:gd name="T5" fmla="*/ 0 h 107"/>
                <a:gd name="T6" fmla="*/ 0 w 149"/>
                <a:gd name="T7" fmla="*/ 107 h 107"/>
                <a:gd name="T8" fmla="*/ 78 w 149"/>
                <a:gd name="T9" fmla="*/ 107 h 107"/>
                <a:gd name="T10" fmla="*/ 78 w 149"/>
                <a:gd name="T11" fmla="*/ 105 h 107"/>
                <a:gd name="T12" fmla="*/ 149 w 149"/>
                <a:gd name="T13" fmla="*/ 38 h 107"/>
              </a:gdLst>
              <a:ahLst/>
              <a:cxnLst>
                <a:cxn ang="0">
                  <a:pos x="T0" y="T1"/>
                </a:cxn>
                <a:cxn ang="0">
                  <a:pos x="T2" y="T3"/>
                </a:cxn>
                <a:cxn ang="0">
                  <a:pos x="T4" y="T5"/>
                </a:cxn>
                <a:cxn ang="0">
                  <a:pos x="T6" y="T7"/>
                </a:cxn>
                <a:cxn ang="0">
                  <a:pos x="T8" y="T9"/>
                </a:cxn>
                <a:cxn ang="0">
                  <a:pos x="T10" y="T11"/>
                </a:cxn>
                <a:cxn ang="0">
                  <a:pos x="T12" y="T13"/>
                </a:cxn>
              </a:cxnLst>
              <a:rect l="0" t="0" r="r" b="b"/>
              <a:pathLst>
                <a:path w="149" h="107">
                  <a:moveTo>
                    <a:pt x="149" y="38"/>
                  </a:moveTo>
                  <a:cubicBezTo>
                    <a:pt x="134" y="31"/>
                    <a:pt x="122" y="17"/>
                    <a:pt x="116" y="0"/>
                  </a:cubicBezTo>
                  <a:cubicBezTo>
                    <a:pt x="76" y="0"/>
                    <a:pt x="76" y="0"/>
                    <a:pt x="76" y="0"/>
                  </a:cubicBezTo>
                  <a:cubicBezTo>
                    <a:pt x="0" y="107"/>
                    <a:pt x="0" y="107"/>
                    <a:pt x="0" y="107"/>
                  </a:cubicBezTo>
                  <a:cubicBezTo>
                    <a:pt x="78" y="107"/>
                    <a:pt x="78" y="107"/>
                    <a:pt x="78" y="107"/>
                  </a:cubicBezTo>
                  <a:cubicBezTo>
                    <a:pt x="78" y="106"/>
                    <a:pt x="78" y="106"/>
                    <a:pt x="78" y="105"/>
                  </a:cubicBezTo>
                  <a:cubicBezTo>
                    <a:pt x="78" y="58"/>
                    <a:pt x="126" y="42"/>
                    <a:pt x="149" y="38"/>
                  </a:cubicBezTo>
                  <a:close/>
                </a:path>
              </a:pathLst>
            </a:custGeom>
            <a:solidFill>
              <a:schemeClr val="bg1">
                <a:lumMod val="75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a:spLocks noChangeArrowheads="1"/>
          </p:cNvSpPr>
          <p:nvPr/>
        </p:nvSpPr>
        <p:spPr bwMode="auto">
          <a:xfrm>
            <a:off x="1583501" y="452670"/>
            <a:ext cx="2791383" cy="605230"/>
          </a:xfrm>
          <a:prstGeom prst="rect">
            <a:avLst/>
          </a:prstGeom>
          <a:solidFill>
            <a:srgbClr val="F2F2F2"/>
          </a:solid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335"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登录</a:t>
            </a:r>
            <a:r>
              <a:rPr kumimoji="0" lang="zh-CN" altLang="en-US" sz="2000"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13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专题教育网站</a:t>
            </a:r>
            <a:endParaRPr kumimoji="0" lang="zh-CN" altLang="en-US" sz="213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815413" y="548680"/>
            <a:ext cx="383243" cy="361897"/>
            <a:chOff x="6460269" y="872801"/>
            <a:chExt cx="709154" cy="669655"/>
          </a:xfrm>
          <a:solidFill>
            <a:srgbClr val="F2F2F2"/>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
        <p:nvSpPr>
          <p:cNvPr id="26" name="矩形 4"/>
          <p:cNvSpPr>
            <a:spLocks noChangeArrowheads="1"/>
          </p:cNvSpPr>
          <p:nvPr/>
        </p:nvSpPr>
        <p:spPr bwMode="auto">
          <a:xfrm>
            <a:off x="749598" y="1236895"/>
            <a:ext cx="11291906" cy="5098415"/>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en-US" altLang="zh-CN"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a:t>
            </a:r>
            <a:r>
              <a:rPr kumimoji="0" lang="en-US" altLang="zh-CN" sz="1865"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进入</a:t>
            </a:r>
            <a:r>
              <a:rPr lang="en-US" altLang="zh-CN" sz="1860" dirty="0">
                <a:solidFill>
                  <a:schemeClr val="tx1">
                    <a:lumMod val="50000"/>
                    <a:lumOff val="50000"/>
                  </a:schemeClr>
                </a:solidFill>
                <a:latin typeface="微软雅黑" panose="020B0503020204020204" pitchFamily="34" charset="-122"/>
                <a:ea typeface="微软雅黑" panose="020B0503020204020204" pitchFamily="34" charset="-122"/>
                <a:sym typeface="+mn-ea"/>
              </a:rPr>
              <a:t>https://ztjy-smile.shec.edu.cn</a:t>
            </a:r>
            <a:r>
              <a:rPr kumimoji="0" lang="zh-CN" altLang="en-US" sz="1865"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，点击登录</a:t>
            </a:r>
            <a:r>
              <a:rPr kumimoji="0" lang="zh-CN" altLang="en-US"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按钮</a:t>
            </a:r>
            <a:endParaRPr kumimoji="0" lang="en-US" altLang="zh-CN"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endParaRPr kumimoji="0" lang="en-US" altLang="zh-CN" sz="1865"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endParaRPr kumimoji="0" lang="en-US" altLang="zh-CN"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endParaRPr kumimoji="0" lang="en-US" altLang="zh-CN"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457200" marR="0" lvl="0" indent="-457200" algn="l" defTabSz="1624330" rtl="0" eaLnBrk="1" fontAlgn="auto" latinLnBrk="0" hangingPunct="1">
              <a:lnSpc>
                <a:spcPct val="150000"/>
              </a:lnSpc>
              <a:spcBef>
                <a:spcPts val="0"/>
              </a:spcBef>
              <a:spcAft>
                <a:spcPts val="0"/>
              </a:spcAft>
              <a:buClrTx/>
              <a:buSzTx/>
              <a:buFont typeface="+mj-lt"/>
              <a:buAutoNum type="arabicPeriod"/>
              <a:defRPr/>
            </a:pPr>
            <a:endParaRPr kumimoji="0" lang="en-US" altLang="zh-CN"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457200" marR="0" lvl="0" indent="-457200" algn="l" defTabSz="1624330" rtl="0" eaLnBrk="1" fontAlgn="auto" latinLnBrk="0" hangingPunct="1">
              <a:lnSpc>
                <a:spcPct val="150000"/>
              </a:lnSpc>
              <a:spcBef>
                <a:spcPts val="0"/>
              </a:spcBef>
              <a:spcAft>
                <a:spcPts val="0"/>
              </a:spcAft>
              <a:buClrTx/>
              <a:buSzTx/>
              <a:buFont typeface="+mj-lt"/>
              <a:buAutoNum type="arabicPeriod"/>
              <a:defRPr/>
            </a:pPr>
            <a:endParaRPr kumimoji="0" lang="en-US" altLang="zh-CN"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457200" marR="0" lvl="0" indent="-457200" algn="l" defTabSz="1624330" rtl="0" eaLnBrk="1" fontAlgn="auto" latinLnBrk="0" hangingPunct="1">
              <a:lnSpc>
                <a:spcPct val="150000"/>
              </a:lnSpc>
              <a:spcBef>
                <a:spcPts val="0"/>
              </a:spcBef>
              <a:spcAft>
                <a:spcPts val="0"/>
              </a:spcAft>
              <a:buClrTx/>
              <a:buSzTx/>
              <a:buFont typeface="+mj-lt"/>
              <a:buAutoNum type="arabicPeriod"/>
              <a:defRPr/>
            </a:pPr>
            <a:endParaRPr kumimoji="0" lang="en-US" altLang="zh-CN"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endParaRPr kumimoji="0" lang="en-US" altLang="zh-CN"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en-US" altLang="zh-CN" sz="1000"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 </a:t>
            </a:r>
            <a:endParaRPr kumimoji="0" lang="en-US" altLang="zh-CN" sz="1000"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endParaRPr kumimoji="0" lang="en-US" altLang="zh-CN"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en-US" altLang="zh-CN"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a:t>
            </a:r>
            <a:r>
              <a:rPr kumimoji="0" lang="zh-CN" altLang="en-US"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填写</a:t>
            </a:r>
            <a:r>
              <a:rPr kumimoji="0" lang="zh-CN" altLang="en-US" sz="1865"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用户名，</a:t>
            </a:r>
            <a:r>
              <a:rPr kumimoji="0" lang="zh-CN" altLang="en-US"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密码（学校管理员账号为学校的组织机构代码，默认密码请联系管理员）</a:t>
            </a:r>
            <a:endParaRPr kumimoji="0" lang="en-US" altLang="zh-CN"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en-US" altLang="zh-CN"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3.</a:t>
            </a:r>
            <a:r>
              <a:rPr kumimoji="0" lang="zh-CN" altLang="en-US"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a:t>
            </a:r>
            <a:r>
              <a:rPr kumimoji="0" lang="zh-CN" altLang="en-US" sz="1865"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登录按钮，登录成功后会自动跳转到管理中心页面。如果登录并未跳转</a:t>
            </a:r>
            <a:r>
              <a:rPr kumimoji="0" lang="zh-CN" altLang="en-US"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，请</a:t>
            </a:r>
            <a:r>
              <a:rPr kumimoji="0" lang="zh-CN" altLang="en-US" sz="1865"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根据提示，进行</a:t>
            </a:r>
            <a:r>
              <a:rPr kumimoji="0" lang="zh-CN" altLang="en-US" sz="1865"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操作</a:t>
            </a:r>
            <a:endParaRPr kumimoji="0" lang="zh-CN" altLang="en-US" sz="1865"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pic>
        <p:nvPicPr>
          <p:cNvPr id="3" name="图片 2"/>
          <p:cNvPicPr>
            <a:picLocks noChangeAspect="1"/>
          </p:cNvPicPr>
          <p:nvPr/>
        </p:nvPicPr>
        <p:blipFill>
          <a:blip r:embed="rId1"/>
          <a:stretch>
            <a:fillRect/>
          </a:stretch>
        </p:blipFill>
        <p:spPr>
          <a:xfrm>
            <a:off x="2988310" y="1734185"/>
            <a:ext cx="6944360" cy="1005840"/>
          </a:xfrm>
          <a:prstGeom prst="rect">
            <a:avLst/>
          </a:prstGeom>
        </p:spPr>
      </p:pic>
      <p:pic>
        <p:nvPicPr>
          <p:cNvPr id="4" name="图片 3"/>
          <p:cNvPicPr>
            <a:picLocks noChangeAspect="1"/>
          </p:cNvPicPr>
          <p:nvPr/>
        </p:nvPicPr>
        <p:blipFill>
          <a:blip r:embed="rId2"/>
          <a:stretch>
            <a:fillRect/>
          </a:stretch>
        </p:blipFill>
        <p:spPr>
          <a:xfrm>
            <a:off x="2988310" y="2740025"/>
            <a:ext cx="6944360" cy="2733675"/>
          </a:xfrm>
          <a:prstGeom prst="rect">
            <a:avLst/>
          </a:prstGeom>
        </p:spPr>
      </p:pic>
      <p:pic>
        <p:nvPicPr>
          <p:cNvPr id="2" name="Picture 2" descr="F:\360云盘\02-个人资料\！PPT图片及版面资源\05-PPT精选插图\04-图标\西装小人.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2909" y="2034424"/>
            <a:ext cx="1973899" cy="2788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文本框 2"/>
          <p:cNvSpPr txBox="1"/>
          <p:nvPr/>
        </p:nvSpPr>
        <p:spPr>
          <a:xfrm>
            <a:off x="5538605" y="2281785"/>
            <a:ext cx="1342034"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第二节</a:t>
            </a:r>
            <a:endParaRPr kumimoji="0" lang="zh-CN" altLang="en-US"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 name="文本框 5"/>
          <p:cNvSpPr txBox="1"/>
          <p:nvPr/>
        </p:nvSpPr>
        <p:spPr>
          <a:xfrm>
            <a:off x="5135926" y="3008889"/>
            <a:ext cx="2236510"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查看</a:t>
            </a:r>
            <a:r>
              <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报表</a:t>
            </a:r>
            <a:endPar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 name="组合 3"/>
          <p:cNvGrpSpPr/>
          <p:nvPr/>
        </p:nvGrpSpPr>
        <p:grpSpPr>
          <a:xfrm>
            <a:off x="5708573" y="3889881"/>
            <a:ext cx="1002097" cy="879961"/>
            <a:chOff x="4283968" y="3423947"/>
            <a:chExt cx="751573" cy="659971"/>
          </a:xfrm>
        </p:grpSpPr>
        <p:sp>
          <p:nvSpPr>
            <p:cNvPr id="8" name="Freeform 593"/>
            <p:cNvSpPr/>
            <p:nvPr/>
          </p:nvSpPr>
          <p:spPr bwMode="auto">
            <a:xfrm>
              <a:off x="4611429" y="3773767"/>
              <a:ext cx="424112" cy="182484"/>
            </a:xfrm>
            <a:custGeom>
              <a:avLst/>
              <a:gdLst>
                <a:gd name="T0" fmla="*/ 249 w 249"/>
                <a:gd name="T1" fmla="*/ 107 h 107"/>
                <a:gd name="T2" fmla="*/ 173 w 249"/>
                <a:gd name="T3" fmla="*/ 0 h 107"/>
                <a:gd name="T4" fmla="*/ 42 w 249"/>
                <a:gd name="T5" fmla="*/ 0 h 107"/>
                <a:gd name="T6" fmla="*/ 37 w 249"/>
                <a:gd name="T7" fmla="*/ 0 h 107"/>
                <a:gd name="T8" fmla="*/ 0 w 249"/>
                <a:gd name="T9" fmla="*/ 39 h 107"/>
                <a:gd name="T10" fmla="*/ 64 w 249"/>
                <a:gd name="T11" fmla="*/ 104 h 107"/>
                <a:gd name="T12" fmla="*/ 64 w 249"/>
                <a:gd name="T13" fmla="*/ 107 h 107"/>
                <a:gd name="T14" fmla="*/ 249 w 249"/>
                <a:gd name="T15" fmla="*/ 107 h 1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107">
                  <a:moveTo>
                    <a:pt x="249" y="107"/>
                  </a:moveTo>
                  <a:cubicBezTo>
                    <a:pt x="173" y="0"/>
                    <a:pt x="173" y="0"/>
                    <a:pt x="173" y="0"/>
                  </a:cubicBezTo>
                  <a:cubicBezTo>
                    <a:pt x="42" y="0"/>
                    <a:pt x="42" y="0"/>
                    <a:pt x="42" y="0"/>
                  </a:cubicBezTo>
                  <a:cubicBezTo>
                    <a:pt x="37" y="0"/>
                    <a:pt x="37" y="0"/>
                    <a:pt x="37" y="0"/>
                  </a:cubicBezTo>
                  <a:cubicBezTo>
                    <a:pt x="31" y="18"/>
                    <a:pt x="17" y="33"/>
                    <a:pt x="0" y="39"/>
                  </a:cubicBezTo>
                  <a:cubicBezTo>
                    <a:pt x="25" y="46"/>
                    <a:pt x="64" y="63"/>
                    <a:pt x="64" y="104"/>
                  </a:cubicBezTo>
                  <a:cubicBezTo>
                    <a:pt x="64" y="105"/>
                    <a:pt x="64" y="106"/>
                    <a:pt x="64" y="107"/>
                  </a:cubicBezTo>
                  <a:lnTo>
                    <a:pt x="249" y="107"/>
                  </a:lnTo>
                  <a:close/>
                </a:path>
              </a:pathLst>
            </a:custGeom>
            <a:solidFill>
              <a:schemeClr val="bg1">
                <a:lumMod val="75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Oval 594"/>
            <p:cNvSpPr>
              <a:spLocks noChangeArrowheads="1"/>
            </p:cNvSpPr>
            <p:nvPr/>
          </p:nvSpPr>
          <p:spPr bwMode="auto">
            <a:xfrm>
              <a:off x="4819157" y="3423947"/>
              <a:ext cx="129109" cy="151469"/>
            </a:xfrm>
            <a:prstGeom prst="ellipse">
              <a:avLst/>
            </a:prstGeom>
            <a:solidFill>
              <a:schemeClr val="accent1">
                <a:lumMod val="60000"/>
                <a:lumOff val="40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0" name="Freeform 595"/>
            <p:cNvSpPr/>
            <p:nvPr/>
          </p:nvSpPr>
          <p:spPr bwMode="auto">
            <a:xfrm>
              <a:off x="4761455" y="3592727"/>
              <a:ext cx="230088" cy="226482"/>
            </a:xfrm>
            <a:custGeom>
              <a:avLst/>
              <a:gdLst>
                <a:gd name="T0" fmla="*/ 4 w 135"/>
                <a:gd name="T1" fmla="*/ 86 h 133"/>
                <a:gd name="T2" fmla="*/ 69 w 135"/>
                <a:gd name="T3" fmla="*/ 86 h 133"/>
                <a:gd name="T4" fmla="*/ 96 w 135"/>
                <a:gd name="T5" fmla="*/ 86 h 133"/>
                <a:gd name="T6" fmla="*/ 135 w 135"/>
                <a:gd name="T7" fmla="*/ 133 h 133"/>
                <a:gd name="T8" fmla="*/ 135 w 135"/>
                <a:gd name="T9" fmla="*/ 39 h 133"/>
                <a:gd name="T10" fmla="*/ 94 w 135"/>
                <a:gd name="T11" fmla="*/ 1 h 133"/>
                <a:gd name="T12" fmla="*/ 69 w 135"/>
                <a:gd name="T13" fmla="*/ 15 h 133"/>
                <a:gd name="T14" fmla="*/ 86 w 135"/>
                <a:gd name="T15" fmla="*/ 60 h 133"/>
                <a:gd name="T16" fmla="*/ 69 w 135"/>
                <a:gd name="T17" fmla="*/ 80 h 133"/>
                <a:gd name="T18" fmla="*/ 53 w 135"/>
                <a:gd name="T19" fmla="*/ 60 h 133"/>
                <a:gd name="T20" fmla="*/ 69 w 135"/>
                <a:gd name="T21" fmla="*/ 15 h 133"/>
                <a:gd name="T22" fmla="*/ 47 w 135"/>
                <a:gd name="T23" fmla="*/ 0 h 133"/>
                <a:gd name="T24" fmla="*/ 4 w 135"/>
                <a:gd name="T25" fmla="*/ 39 h 133"/>
                <a:gd name="T26" fmla="*/ 4 w 135"/>
                <a:gd name="T27" fmla="*/ 8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33">
                  <a:moveTo>
                    <a:pt x="4" y="86"/>
                  </a:moveTo>
                  <a:cubicBezTo>
                    <a:pt x="69" y="86"/>
                    <a:pt x="69" y="86"/>
                    <a:pt x="69" y="86"/>
                  </a:cubicBezTo>
                  <a:cubicBezTo>
                    <a:pt x="96" y="86"/>
                    <a:pt x="96" y="86"/>
                    <a:pt x="96" y="86"/>
                  </a:cubicBezTo>
                  <a:cubicBezTo>
                    <a:pt x="135" y="133"/>
                    <a:pt x="135" y="133"/>
                    <a:pt x="135" y="133"/>
                  </a:cubicBezTo>
                  <a:cubicBezTo>
                    <a:pt x="135" y="39"/>
                    <a:pt x="135" y="39"/>
                    <a:pt x="135" y="39"/>
                  </a:cubicBezTo>
                  <a:cubicBezTo>
                    <a:pt x="135" y="14"/>
                    <a:pt x="112" y="4"/>
                    <a:pt x="94" y="1"/>
                  </a:cubicBezTo>
                  <a:cubicBezTo>
                    <a:pt x="69" y="15"/>
                    <a:pt x="69" y="15"/>
                    <a:pt x="69" y="15"/>
                  </a:cubicBezTo>
                  <a:cubicBezTo>
                    <a:pt x="86" y="60"/>
                    <a:pt x="86" y="60"/>
                    <a:pt x="86" y="60"/>
                  </a:cubicBezTo>
                  <a:cubicBezTo>
                    <a:pt x="69" y="80"/>
                    <a:pt x="69" y="80"/>
                    <a:pt x="69" y="80"/>
                  </a:cubicBezTo>
                  <a:cubicBezTo>
                    <a:pt x="53" y="60"/>
                    <a:pt x="53" y="60"/>
                    <a:pt x="53" y="60"/>
                  </a:cubicBezTo>
                  <a:cubicBezTo>
                    <a:pt x="69" y="15"/>
                    <a:pt x="69" y="15"/>
                    <a:pt x="69" y="15"/>
                  </a:cubicBezTo>
                  <a:cubicBezTo>
                    <a:pt x="47" y="0"/>
                    <a:pt x="47" y="0"/>
                    <a:pt x="47" y="0"/>
                  </a:cubicBezTo>
                  <a:cubicBezTo>
                    <a:pt x="0" y="8"/>
                    <a:pt x="4" y="39"/>
                    <a:pt x="4" y="39"/>
                  </a:cubicBezTo>
                  <a:lnTo>
                    <a:pt x="4" y="86"/>
                  </a:lnTo>
                  <a:close/>
                </a:path>
              </a:pathLst>
            </a:custGeom>
            <a:solidFill>
              <a:schemeClr val="accent1">
                <a:lumMod val="60000"/>
                <a:lumOff val="40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1" name="Freeform 596"/>
            <p:cNvSpPr/>
            <p:nvPr/>
          </p:nvSpPr>
          <p:spPr bwMode="auto">
            <a:xfrm>
              <a:off x="4440486" y="3863928"/>
              <a:ext cx="253890" cy="219990"/>
            </a:xfrm>
            <a:custGeom>
              <a:avLst/>
              <a:gdLst>
                <a:gd name="T0" fmla="*/ 80 w 149"/>
                <a:gd name="T1" fmla="*/ 0 h 129"/>
                <a:gd name="T2" fmla="*/ 69 w 149"/>
                <a:gd name="T3" fmla="*/ 0 h 129"/>
                <a:gd name="T4" fmla="*/ 0 w 149"/>
                <a:gd name="T5" fmla="*/ 52 h 129"/>
                <a:gd name="T6" fmla="*/ 0 w 149"/>
                <a:gd name="T7" fmla="*/ 54 h 129"/>
                <a:gd name="T8" fmla="*/ 0 w 149"/>
                <a:gd name="T9" fmla="*/ 129 h 129"/>
                <a:gd name="T10" fmla="*/ 69 w 149"/>
                <a:gd name="T11" fmla="*/ 129 h 129"/>
                <a:gd name="T12" fmla="*/ 80 w 149"/>
                <a:gd name="T13" fmla="*/ 128 h 129"/>
                <a:gd name="T14" fmla="*/ 149 w 149"/>
                <a:gd name="T15" fmla="*/ 128 h 129"/>
                <a:gd name="T16" fmla="*/ 149 w 149"/>
                <a:gd name="T17" fmla="*/ 54 h 129"/>
                <a:gd name="T18" fmla="*/ 149 w 149"/>
                <a:gd name="T19" fmla="*/ 51 h 129"/>
                <a:gd name="T20" fmla="*/ 80 w 149"/>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9" h="129">
                  <a:moveTo>
                    <a:pt x="80" y="0"/>
                  </a:moveTo>
                  <a:cubicBezTo>
                    <a:pt x="69" y="0"/>
                    <a:pt x="69" y="0"/>
                    <a:pt x="69" y="0"/>
                  </a:cubicBezTo>
                  <a:cubicBezTo>
                    <a:pt x="69" y="0"/>
                    <a:pt x="0" y="17"/>
                    <a:pt x="0" y="52"/>
                  </a:cubicBezTo>
                  <a:cubicBezTo>
                    <a:pt x="0" y="53"/>
                    <a:pt x="0" y="53"/>
                    <a:pt x="0" y="54"/>
                  </a:cubicBezTo>
                  <a:cubicBezTo>
                    <a:pt x="0" y="89"/>
                    <a:pt x="0" y="129"/>
                    <a:pt x="0" y="129"/>
                  </a:cubicBezTo>
                  <a:cubicBezTo>
                    <a:pt x="69" y="129"/>
                    <a:pt x="69" y="129"/>
                    <a:pt x="69" y="129"/>
                  </a:cubicBezTo>
                  <a:cubicBezTo>
                    <a:pt x="80" y="128"/>
                    <a:pt x="80" y="128"/>
                    <a:pt x="80" y="128"/>
                  </a:cubicBezTo>
                  <a:cubicBezTo>
                    <a:pt x="149" y="128"/>
                    <a:pt x="149" y="128"/>
                    <a:pt x="149" y="128"/>
                  </a:cubicBezTo>
                  <a:cubicBezTo>
                    <a:pt x="149" y="128"/>
                    <a:pt x="149" y="88"/>
                    <a:pt x="149" y="54"/>
                  </a:cubicBezTo>
                  <a:cubicBezTo>
                    <a:pt x="149" y="53"/>
                    <a:pt x="149" y="52"/>
                    <a:pt x="149" y="51"/>
                  </a:cubicBezTo>
                  <a:cubicBezTo>
                    <a:pt x="149" y="16"/>
                    <a:pt x="80" y="0"/>
                    <a:pt x="80" y="0"/>
                  </a:cubicBezTo>
                  <a:close/>
                </a:path>
              </a:pathLst>
            </a:custGeom>
            <a:solidFill>
              <a:schemeClr val="accent6">
                <a:lumMod val="60000"/>
                <a:lumOff val="40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2" name="Freeform 597"/>
            <p:cNvSpPr/>
            <p:nvPr/>
          </p:nvSpPr>
          <p:spPr bwMode="auto">
            <a:xfrm>
              <a:off x="4501794" y="3643937"/>
              <a:ext cx="152190" cy="175271"/>
            </a:xfrm>
            <a:custGeom>
              <a:avLst/>
              <a:gdLst>
                <a:gd name="T0" fmla="*/ 44 w 89"/>
                <a:gd name="T1" fmla="*/ 103 h 103"/>
                <a:gd name="T2" fmla="*/ 84 w 89"/>
                <a:gd name="T3" fmla="*/ 76 h 103"/>
                <a:gd name="T4" fmla="*/ 89 w 89"/>
                <a:gd name="T5" fmla="*/ 52 h 103"/>
                <a:gd name="T6" fmla="*/ 44 w 89"/>
                <a:gd name="T7" fmla="*/ 0 h 103"/>
                <a:gd name="T8" fmla="*/ 0 w 89"/>
                <a:gd name="T9" fmla="*/ 52 h 103"/>
                <a:gd name="T10" fmla="*/ 5 w 89"/>
                <a:gd name="T11" fmla="*/ 76 h 103"/>
                <a:gd name="T12" fmla="*/ 44 w 89"/>
                <a:gd name="T13" fmla="*/ 103 h 103"/>
              </a:gdLst>
              <a:ahLst/>
              <a:cxnLst>
                <a:cxn ang="0">
                  <a:pos x="T0" y="T1"/>
                </a:cxn>
                <a:cxn ang="0">
                  <a:pos x="T2" y="T3"/>
                </a:cxn>
                <a:cxn ang="0">
                  <a:pos x="T4" y="T5"/>
                </a:cxn>
                <a:cxn ang="0">
                  <a:pos x="T6" y="T7"/>
                </a:cxn>
                <a:cxn ang="0">
                  <a:pos x="T8" y="T9"/>
                </a:cxn>
                <a:cxn ang="0">
                  <a:pos x="T10" y="T11"/>
                </a:cxn>
                <a:cxn ang="0">
                  <a:pos x="T12" y="T13"/>
                </a:cxn>
              </a:cxnLst>
              <a:rect l="0" t="0" r="r" b="b"/>
              <a:pathLst>
                <a:path w="89" h="103">
                  <a:moveTo>
                    <a:pt x="44" y="103"/>
                  </a:moveTo>
                  <a:cubicBezTo>
                    <a:pt x="61" y="103"/>
                    <a:pt x="76" y="93"/>
                    <a:pt x="84" y="76"/>
                  </a:cubicBezTo>
                  <a:cubicBezTo>
                    <a:pt x="87" y="69"/>
                    <a:pt x="89" y="61"/>
                    <a:pt x="89" y="52"/>
                  </a:cubicBezTo>
                  <a:cubicBezTo>
                    <a:pt x="89" y="23"/>
                    <a:pt x="69" y="0"/>
                    <a:pt x="44" y="0"/>
                  </a:cubicBezTo>
                  <a:cubicBezTo>
                    <a:pt x="20" y="0"/>
                    <a:pt x="0" y="23"/>
                    <a:pt x="0" y="52"/>
                  </a:cubicBezTo>
                  <a:cubicBezTo>
                    <a:pt x="0" y="61"/>
                    <a:pt x="2" y="69"/>
                    <a:pt x="5" y="76"/>
                  </a:cubicBezTo>
                  <a:cubicBezTo>
                    <a:pt x="13" y="93"/>
                    <a:pt x="27" y="103"/>
                    <a:pt x="44" y="103"/>
                  </a:cubicBezTo>
                  <a:close/>
                </a:path>
              </a:pathLst>
            </a:custGeom>
            <a:solidFill>
              <a:schemeClr val="accent6">
                <a:lumMod val="60000"/>
                <a:lumOff val="40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3" name="Freeform 598"/>
            <p:cNvSpPr/>
            <p:nvPr/>
          </p:nvSpPr>
          <p:spPr bwMode="auto">
            <a:xfrm>
              <a:off x="4283968" y="3773767"/>
              <a:ext cx="253890" cy="182484"/>
            </a:xfrm>
            <a:custGeom>
              <a:avLst/>
              <a:gdLst>
                <a:gd name="T0" fmla="*/ 149 w 149"/>
                <a:gd name="T1" fmla="*/ 38 h 107"/>
                <a:gd name="T2" fmla="*/ 116 w 149"/>
                <a:gd name="T3" fmla="*/ 0 h 107"/>
                <a:gd name="T4" fmla="*/ 76 w 149"/>
                <a:gd name="T5" fmla="*/ 0 h 107"/>
                <a:gd name="T6" fmla="*/ 0 w 149"/>
                <a:gd name="T7" fmla="*/ 107 h 107"/>
                <a:gd name="T8" fmla="*/ 78 w 149"/>
                <a:gd name="T9" fmla="*/ 107 h 107"/>
                <a:gd name="T10" fmla="*/ 78 w 149"/>
                <a:gd name="T11" fmla="*/ 105 h 107"/>
                <a:gd name="T12" fmla="*/ 149 w 149"/>
                <a:gd name="T13" fmla="*/ 38 h 107"/>
              </a:gdLst>
              <a:ahLst/>
              <a:cxnLst>
                <a:cxn ang="0">
                  <a:pos x="T0" y="T1"/>
                </a:cxn>
                <a:cxn ang="0">
                  <a:pos x="T2" y="T3"/>
                </a:cxn>
                <a:cxn ang="0">
                  <a:pos x="T4" y="T5"/>
                </a:cxn>
                <a:cxn ang="0">
                  <a:pos x="T6" y="T7"/>
                </a:cxn>
                <a:cxn ang="0">
                  <a:pos x="T8" y="T9"/>
                </a:cxn>
                <a:cxn ang="0">
                  <a:pos x="T10" y="T11"/>
                </a:cxn>
                <a:cxn ang="0">
                  <a:pos x="T12" y="T13"/>
                </a:cxn>
              </a:cxnLst>
              <a:rect l="0" t="0" r="r" b="b"/>
              <a:pathLst>
                <a:path w="149" h="107">
                  <a:moveTo>
                    <a:pt x="149" y="38"/>
                  </a:moveTo>
                  <a:cubicBezTo>
                    <a:pt x="134" y="31"/>
                    <a:pt x="122" y="17"/>
                    <a:pt x="116" y="0"/>
                  </a:cubicBezTo>
                  <a:cubicBezTo>
                    <a:pt x="76" y="0"/>
                    <a:pt x="76" y="0"/>
                    <a:pt x="76" y="0"/>
                  </a:cubicBezTo>
                  <a:cubicBezTo>
                    <a:pt x="0" y="107"/>
                    <a:pt x="0" y="107"/>
                    <a:pt x="0" y="107"/>
                  </a:cubicBezTo>
                  <a:cubicBezTo>
                    <a:pt x="78" y="107"/>
                    <a:pt x="78" y="107"/>
                    <a:pt x="78" y="107"/>
                  </a:cubicBezTo>
                  <a:cubicBezTo>
                    <a:pt x="78" y="106"/>
                    <a:pt x="78" y="106"/>
                    <a:pt x="78" y="105"/>
                  </a:cubicBezTo>
                  <a:cubicBezTo>
                    <a:pt x="78" y="58"/>
                    <a:pt x="126" y="42"/>
                    <a:pt x="149" y="38"/>
                  </a:cubicBezTo>
                  <a:close/>
                </a:path>
              </a:pathLst>
            </a:custGeom>
            <a:solidFill>
              <a:schemeClr val="bg1">
                <a:lumMod val="75000"/>
              </a:schemeClr>
            </a:solidFill>
            <a:ln>
              <a:noFill/>
            </a:ln>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a:spLocks noChangeArrowheads="1"/>
          </p:cNvSpPr>
          <p:nvPr/>
        </p:nvSpPr>
        <p:spPr bwMode="auto">
          <a:xfrm>
            <a:off x="1583502" y="452670"/>
            <a:ext cx="1718194" cy="605230"/>
          </a:xfrm>
          <a:prstGeom prst="rect">
            <a:avLst/>
          </a:prstGeom>
          <a:solidFill>
            <a:srgbClr val="F2F2F2"/>
          </a:solid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335"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查看</a:t>
            </a:r>
            <a:r>
              <a:rPr kumimoji="0" lang="zh-CN" altLang="en-US" sz="2000"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13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报表</a:t>
            </a:r>
            <a:endParaRPr kumimoji="0" lang="zh-CN" altLang="en-US" sz="213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815413" y="548680"/>
            <a:ext cx="383243" cy="361897"/>
            <a:chOff x="6460269" y="872801"/>
            <a:chExt cx="709154" cy="669655"/>
          </a:xfrm>
          <a:solidFill>
            <a:srgbClr val="F2F2F2"/>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
        <p:nvSpPr>
          <p:cNvPr id="25" name="TextBox 10"/>
          <p:cNvSpPr>
            <a:spLocks noChangeArrowheads="1"/>
          </p:cNvSpPr>
          <p:nvPr/>
        </p:nvSpPr>
        <p:spPr bwMode="auto">
          <a:xfrm>
            <a:off x="9724924" y="910577"/>
            <a:ext cx="2124703" cy="410345"/>
          </a:xfrm>
          <a:prstGeom prst="rect">
            <a:avLst/>
          </a:prstGeom>
          <a:noFill/>
          <a:ln w="9525">
            <a:noFill/>
            <a:miter lim="800000"/>
          </a:ln>
        </p:spPr>
        <p:txBody>
          <a:bodyPr wrap="square" lIns="121837" tIns="60916" rIns="121837" bIns="609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1.</a:t>
            </a:r>
            <a:r>
              <a:rPr kumimoji="0" lang="zh-CN" altLang="en-US"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学生</a:t>
            </a:r>
            <a:r>
              <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学习情况</a:t>
            </a:r>
            <a:endPar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
        <p:nvSpPr>
          <p:cNvPr id="26" name="矩形 4"/>
          <p:cNvSpPr>
            <a:spLocks noChangeArrowheads="1"/>
          </p:cNvSpPr>
          <p:nvPr/>
        </p:nvSpPr>
        <p:spPr bwMode="auto">
          <a:xfrm>
            <a:off x="576064" y="1604940"/>
            <a:ext cx="2095955" cy="503254"/>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en-US" altLang="zh-CN"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1.1  </a:t>
            </a:r>
            <a:r>
              <a:rPr kumimoji="0" lang="zh-CN" altLang="en-US"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平台访问量</a:t>
            </a:r>
            <a:endParaRPr kumimoji="0" lang="en-US" altLang="zh-CN"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pic>
        <p:nvPicPr>
          <p:cNvPr id="2050" name="图片 7"/>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98656" y="2309585"/>
            <a:ext cx="4760466" cy="2168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矩形 4"/>
          <p:cNvSpPr>
            <a:spLocks noChangeArrowheads="1"/>
          </p:cNvSpPr>
          <p:nvPr/>
        </p:nvSpPr>
        <p:spPr bwMode="auto">
          <a:xfrm>
            <a:off x="1081350" y="4624927"/>
            <a:ext cx="4931772" cy="1600349"/>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区域</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，默认显示最近六个月的学校访问量情况，也可</a:t>
            </a:r>
            <a:r>
              <a:rPr kumimoji="0" lang="zh-CN" altLang="en-US" sz="1600"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选择时间</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段进行查询（查询区间为半年以内）。</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区域</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，可以查看每个月的访问量和日均访问量。</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区域</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3</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，显示该查询区间的汇总数据，以及平均数据。</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pic>
        <p:nvPicPr>
          <p:cNvPr id="2051" name="图片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5877" y="2309585"/>
            <a:ext cx="5270500" cy="206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矩形 4"/>
          <p:cNvSpPr>
            <a:spLocks noChangeArrowheads="1"/>
          </p:cNvSpPr>
          <p:nvPr/>
        </p:nvSpPr>
        <p:spPr bwMode="auto">
          <a:xfrm>
            <a:off x="6425877" y="4616573"/>
            <a:ext cx="5270500" cy="1600349"/>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区域</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4</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，各年级访问量图里，可以查看年级在所选时间段里的总共访问量。</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区域</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5</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，显示某个时间段里，访问量最高的学校和访问量最低的学校是哪所，并显示他们的访问数据。</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cxnSp>
        <p:nvCxnSpPr>
          <p:cNvPr id="4" name="直接连接符 3"/>
          <p:cNvCxnSpPr/>
          <p:nvPr/>
        </p:nvCxnSpPr>
        <p:spPr>
          <a:xfrm>
            <a:off x="6159879" y="2309585"/>
            <a:ext cx="0" cy="379007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a:spLocks noChangeArrowheads="1"/>
          </p:cNvSpPr>
          <p:nvPr/>
        </p:nvSpPr>
        <p:spPr bwMode="auto">
          <a:xfrm>
            <a:off x="1583502" y="452670"/>
            <a:ext cx="1718194" cy="605230"/>
          </a:xfrm>
          <a:prstGeom prst="rect">
            <a:avLst/>
          </a:prstGeom>
          <a:solidFill>
            <a:srgbClr val="F2F2F2"/>
          </a:solid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335"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查看</a:t>
            </a:r>
            <a:r>
              <a:rPr kumimoji="0" lang="zh-CN" altLang="en-US" sz="2000"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13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报表</a:t>
            </a:r>
            <a:endParaRPr kumimoji="0" lang="zh-CN" altLang="en-US" sz="213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815413" y="548680"/>
            <a:ext cx="383243" cy="361897"/>
            <a:chOff x="6460269" y="872801"/>
            <a:chExt cx="709154" cy="669655"/>
          </a:xfrm>
          <a:solidFill>
            <a:srgbClr val="F2F2F2"/>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
        <p:nvSpPr>
          <p:cNvPr id="25" name="TextBox 10"/>
          <p:cNvSpPr>
            <a:spLocks noChangeArrowheads="1"/>
          </p:cNvSpPr>
          <p:nvPr/>
        </p:nvSpPr>
        <p:spPr bwMode="auto">
          <a:xfrm>
            <a:off x="9724924" y="910577"/>
            <a:ext cx="2124703" cy="410345"/>
          </a:xfrm>
          <a:prstGeom prst="rect">
            <a:avLst/>
          </a:prstGeom>
          <a:noFill/>
          <a:ln w="9525">
            <a:noFill/>
            <a:miter lim="800000"/>
          </a:ln>
        </p:spPr>
        <p:txBody>
          <a:bodyPr wrap="square" lIns="121837" tIns="60916" rIns="121837" bIns="609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1.</a:t>
            </a:r>
            <a:r>
              <a:rPr kumimoji="0" lang="zh-CN" altLang="en-US"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学生</a:t>
            </a:r>
            <a:r>
              <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学习情况</a:t>
            </a:r>
            <a:endPar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
        <p:nvSpPr>
          <p:cNvPr id="26" name="矩形 4"/>
          <p:cNvSpPr>
            <a:spLocks noChangeArrowheads="1"/>
          </p:cNvSpPr>
          <p:nvPr/>
        </p:nvSpPr>
        <p:spPr bwMode="auto">
          <a:xfrm>
            <a:off x="576064" y="1604940"/>
            <a:ext cx="2528516" cy="554037"/>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en-US" altLang="zh-CN"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1.2  </a:t>
            </a:r>
            <a:r>
              <a:rPr kumimoji="0" lang="zh-CN" altLang="en-US"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学习</a:t>
            </a:r>
            <a:r>
              <a:rPr kumimoji="0" lang="zh-CN" altLang="en-US"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人数统计</a:t>
            </a:r>
            <a:endParaRPr kumimoji="0" lang="en-US" altLang="zh-CN"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0" name="矩形 4"/>
          <p:cNvSpPr>
            <a:spLocks noChangeArrowheads="1"/>
          </p:cNvSpPr>
          <p:nvPr/>
        </p:nvSpPr>
        <p:spPr bwMode="auto">
          <a:xfrm>
            <a:off x="1081350" y="4624927"/>
            <a:ext cx="4931772" cy="1926208"/>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区间</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默认显示最近六个月的学习人数情况，也可选择时间段进行查询（查询区间为半年以内）。</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区间</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可以查看每个月的学习人次。</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区间</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3</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可查询月份的学习人数总人次和平均每月参与学习人数的人次。</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2" name="矩形 4"/>
          <p:cNvSpPr>
            <a:spLocks noChangeArrowheads="1"/>
          </p:cNvSpPr>
          <p:nvPr/>
        </p:nvSpPr>
        <p:spPr bwMode="auto">
          <a:xfrm>
            <a:off x="6425877" y="4616573"/>
            <a:ext cx="5270500" cy="1600349"/>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区间</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4</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在各年级学习人数统计图里，可查看某个年级在你所选择的这段时间里的总共学习人次。</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区间</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5</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可查看某个时间段里，学习人数最高的年级和学习人数最低的年级是哪些，以及其学习人数。</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cxnSp>
        <p:nvCxnSpPr>
          <p:cNvPr id="4" name="直接连接符 3"/>
          <p:cNvCxnSpPr/>
          <p:nvPr/>
        </p:nvCxnSpPr>
        <p:spPr>
          <a:xfrm>
            <a:off x="6170830" y="2273702"/>
            <a:ext cx="0" cy="379007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pic>
        <p:nvPicPr>
          <p:cNvPr id="3074" name="图片 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49027" y="2273702"/>
            <a:ext cx="4785627" cy="220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图片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5877" y="2231452"/>
            <a:ext cx="527050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a:spLocks noChangeArrowheads="1"/>
          </p:cNvSpPr>
          <p:nvPr/>
        </p:nvSpPr>
        <p:spPr bwMode="auto">
          <a:xfrm>
            <a:off x="1583502" y="452670"/>
            <a:ext cx="1718194" cy="605230"/>
          </a:xfrm>
          <a:prstGeom prst="rect">
            <a:avLst/>
          </a:prstGeom>
          <a:solidFill>
            <a:srgbClr val="F2F2F2"/>
          </a:solid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335"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查看</a:t>
            </a:r>
            <a:r>
              <a:rPr kumimoji="0" lang="zh-CN" altLang="en-US" sz="2000"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13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报表</a:t>
            </a:r>
            <a:endParaRPr kumimoji="0" lang="zh-CN" altLang="en-US" sz="213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815413" y="548680"/>
            <a:ext cx="383243" cy="361897"/>
            <a:chOff x="6460269" y="872801"/>
            <a:chExt cx="709154" cy="669655"/>
          </a:xfrm>
          <a:solidFill>
            <a:srgbClr val="F2F2F2"/>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
        <p:nvSpPr>
          <p:cNvPr id="25" name="TextBox 10"/>
          <p:cNvSpPr>
            <a:spLocks noChangeArrowheads="1"/>
          </p:cNvSpPr>
          <p:nvPr/>
        </p:nvSpPr>
        <p:spPr bwMode="auto">
          <a:xfrm>
            <a:off x="9724924" y="910577"/>
            <a:ext cx="2124703" cy="410345"/>
          </a:xfrm>
          <a:prstGeom prst="rect">
            <a:avLst/>
          </a:prstGeom>
          <a:noFill/>
          <a:ln w="9525">
            <a:noFill/>
            <a:miter lim="800000"/>
          </a:ln>
        </p:spPr>
        <p:txBody>
          <a:bodyPr wrap="square" lIns="121837" tIns="60916" rIns="121837" bIns="609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1.</a:t>
            </a:r>
            <a:r>
              <a:rPr kumimoji="0" lang="zh-CN" altLang="en-US"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学生</a:t>
            </a:r>
            <a:r>
              <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学习情况</a:t>
            </a:r>
            <a:endPar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
        <p:nvSpPr>
          <p:cNvPr id="26" name="矩形 4"/>
          <p:cNvSpPr>
            <a:spLocks noChangeArrowheads="1"/>
          </p:cNvSpPr>
          <p:nvPr/>
        </p:nvSpPr>
        <p:spPr bwMode="auto">
          <a:xfrm>
            <a:off x="576064" y="1604940"/>
            <a:ext cx="2528516" cy="503254"/>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en-US" altLang="zh-CN"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1.3  </a:t>
            </a:r>
            <a:r>
              <a:rPr kumimoji="0" lang="zh-CN" altLang="en-US"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人均</a:t>
            </a:r>
            <a:r>
              <a:rPr kumimoji="0" lang="zh-CN" altLang="en-US"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在线时间</a:t>
            </a:r>
            <a:endParaRPr kumimoji="0" lang="en-US" altLang="zh-CN"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0" name="矩形 4"/>
          <p:cNvSpPr>
            <a:spLocks noChangeArrowheads="1"/>
          </p:cNvSpPr>
          <p:nvPr/>
        </p:nvSpPr>
        <p:spPr bwMode="auto">
          <a:xfrm>
            <a:off x="1081350" y="4624927"/>
            <a:ext cx="4931772" cy="1926208"/>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区间</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默认显示最近六个月的人均在线情况，也可选择时间段进行查询（查询区间为半年以内）。</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区间</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可以查看每个月的人均在线时间。</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区间</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3</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可以查看查询月份人均在线时间，和平均每月的平均时间。</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2" name="矩形 4"/>
          <p:cNvSpPr>
            <a:spLocks noChangeArrowheads="1"/>
          </p:cNvSpPr>
          <p:nvPr/>
        </p:nvSpPr>
        <p:spPr bwMode="auto">
          <a:xfrm>
            <a:off x="6425877" y="4616573"/>
            <a:ext cx="5270500" cy="1926208"/>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区间</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4</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在各年级学习人数统计图里，可以查看本校各个年级在你所选择的这段时间里的人均在线时间和平均每月的在线时间。</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区间</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5</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可以查看某个时间段里，在线时间最高的年级和在线时间最低的年级是哪些，还有他们的学习人数。</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cxnSp>
        <p:nvCxnSpPr>
          <p:cNvPr id="4" name="直接连接符 3"/>
          <p:cNvCxnSpPr/>
          <p:nvPr/>
        </p:nvCxnSpPr>
        <p:spPr>
          <a:xfrm>
            <a:off x="6170830" y="2273702"/>
            <a:ext cx="0" cy="379007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pic>
        <p:nvPicPr>
          <p:cNvPr id="4098" name="图片 7"/>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81350" y="2284908"/>
            <a:ext cx="4838468" cy="2226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图片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5877" y="2273702"/>
            <a:ext cx="5270500" cy="233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a:spLocks noChangeArrowheads="1"/>
          </p:cNvSpPr>
          <p:nvPr/>
        </p:nvSpPr>
        <p:spPr bwMode="auto">
          <a:xfrm>
            <a:off x="1583502" y="452670"/>
            <a:ext cx="1718194" cy="605230"/>
          </a:xfrm>
          <a:prstGeom prst="rect">
            <a:avLst/>
          </a:prstGeom>
          <a:solidFill>
            <a:srgbClr val="F2F2F2"/>
          </a:solid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335" b="1" i="0" u="none" strike="noStrike" kern="120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cs typeface="+mn-cs"/>
              </a:rPr>
              <a:t>查看</a:t>
            </a:r>
            <a:r>
              <a:rPr kumimoji="0" lang="zh-CN" altLang="en-US" sz="2000"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13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报表</a:t>
            </a:r>
            <a:endParaRPr kumimoji="0" lang="zh-CN" altLang="en-US" sz="213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815413" y="548680"/>
            <a:ext cx="383243" cy="361897"/>
            <a:chOff x="6460269" y="872801"/>
            <a:chExt cx="709154" cy="669655"/>
          </a:xfrm>
          <a:solidFill>
            <a:srgbClr val="F2F2F2"/>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
        <p:nvSpPr>
          <p:cNvPr id="25" name="TextBox 10"/>
          <p:cNvSpPr>
            <a:spLocks noChangeArrowheads="1"/>
          </p:cNvSpPr>
          <p:nvPr/>
        </p:nvSpPr>
        <p:spPr bwMode="auto">
          <a:xfrm>
            <a:off x="9724924" y="910577"/>
            <a:ext cx="2124703" cy="410345"/>
          </a:xfrm>
          <a:prstGeom prst="rect">
            <a:avLst/>
          </a:prstGeom>
          <a:noFill/>
          <a:ln w="9525">
            <a:noFill/>
            <a:miter lim="800000"/>
          </a:ln>
        </p:spPr>
        <p:txBody>
          <a:bodyPr wrap="square" lIns="121837" tIns="60916" rIns="121837" bIns="609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1.</a:t>
            </a:r>
            <a:r>
              <a:rPr kumimoji="0" lang="zh-CN" altLang="en-US" sz="1865" b="0" i="1" u="none" strike="noStrike" kern="1200" cap="none" spc="0" normalizeH="0" baseline="0" noProof="0" dirty="0" smtClean="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学生</a:t>
            </a:r>
            <a:r>
              <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rPr>
              <a:t>学习情况</a:t>
            </a:r>
            <a:endParaRPr kumimoji="0" lang="zh-CN" altLang="en-US" sz="1865" b="0" i="1" u="none" strike="noStrike" kern="1200" cap="none" spc="0" normalizeH="0" baseline="0" noProof="0" dirty="0">
              <a:ln>
                <a:noFill/>
              </a:ln>
              <a:solidFill>
                <a:srgbClr val="ED7D31">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
        <p:nvSpPr>
          <p:cNvPr id="26" name="矩形 4"/>
          <p:cNvSpPr>
            <a:spLocks noChangeArrowheads="1"/>
          </p:cNvSpPr>
          <p:nvPr/>
        </p:nvSpPr>
        <p:spPr bwMode="auto">
          <a:xfrm>
            <a:off x="576064" y="1604940"/>
            <a:ext cx="2528516" cy="503254"/>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en-US" altLang="zh-CN"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1.4  </a:t>
            </a:r>
            <a:r>
              <a:rPr kumimoji="0" lang="zh-CN" altLang="en-US" sz="1865" b="1"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必修课</a:t>
            </a:r>
            <a:r>
              <a:rPr kumimoji="0" lang="zh-CN" altLang="en-US"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学习分析</a:t>
            </a:r>
            <a:endParaRPr kumimoji="0" lang="en-US" altLang="zh-CN" sz="186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0" name="矩形 4"/>
          <p:cNvSpPr>
            <a:spLocks noChangeArrowheads="1"/>
          </p:cNvSpPr>
          <p:nvPr/>
        </p:nvSpPr>
        <p:spPr bwMode="auto">
          <a:xfrm>
            <a:off x="1081350" y="4624927"/>
            <a:ext cx="4931772" cy="1556876"/>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区间</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1</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可以选择你所要查看的学段和年级的数据，默认显示所有数据。</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区间</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可以通过鼠标滑动查看本校某个年级的未学习、学习中、已学习的学生人数。</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2" name="矩形 4"/>
          <p:cNvSpPr>
            <a:spLocks noChangeArrowheads="1"/>
          </p:cNvSpPr>
          <p:nvPr/>
        </p:nvSpPr>
        <p:spPr bwMode="auto">
          <a:xfrm>
            <a:off x="6425877" y="4616573"/>
            <a:ext cx="5270500" cy="1556876"/>
          </a:xfrm>
          <a:prstGeom prst="rect">
            <a:avLst/>
          </a:prstGeom>
          <a:noFill/>
          <a:ln w="9525">
            <a:noFill/>
            <a:miter lim="800000"/>
          </a:ln>
        </p:spPr>
        <p:txBody>
          <a:bodyPr wrap="square" lIns="121837" tIns="60916" rIns="121837" bIns="60916">
            <a:spAutoFit/>
          </a:bodyPr>
          <a:lstStyle/>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区间</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3</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可以查看各年级的人均完成的学分。</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1624330"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区间</a:t>
            </a:r>
            <a:r>
              <a:rPr kumimoji="0" lang="en-US" altLang="zh-CN"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4</a:t>
            </a:r>
            <a:r>
              <a:rPr kumimoji="0" lang="zh-CN" altLang="en-US" sz="160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可以查看某个时间段里，人均完成的学分最高的年级和人均完成的学分最低的年级是哪些，以及他们的学分。</a:t>
            </a:r>
            <a:endParaRPr kumimoji="0" lang="zh-CN" altLang="en-US" sz="16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cxnSp>
        <p:nvCxnSpPr>
          <p:cNvPr id="4" name="直接连接符 3"/>
          <p:cNvCxnSpPr/>
          <p:nvPr/>
        </p:nvCxnSpPr>
        <p:spPr>
          <a:xfrm>
            <a:off x="6116080" y="2273702"/>
            <a:ext cx="0" cy="379007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pic>
        <p:nvPicPr>
          <p:cNvPr id="5122" name="图片 15"/>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155377" y="2215256"/>
            <a:ext cx="4643124" cy="2494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图片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8539" y="2171453"/>
            <a:ext cx="5270500" cy="212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tags/tag1.xml><?xml version="1.0" encoding="utf-8"?>
<p:tagLst xmlns:p="http://schemas.openxmlformats.org/presentationml/2006/main">
  <p:tag name="NORDRI TOOLS WATERMARK" val="ombihzxs"/>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2258</Words>
  <Application>WPS 表格</Application>
  <PresentationFormat>宽屏</PresentationFormat>
  <Paragraphs>200</Paragraphs>
  <Slides>22</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22</vt:i4>
      </vt:variant>
    </vt:vector>
  </HeadingPairs>
  <TitlesOfParts>
    <vt:vector size="39" baseType="lpstr">
      <vt:lpstr>Arial</vt:lpstr>
      <vt:lpstr>方正书宋_GBK</vt:lpstr>
      <vt:lpstr>Wingdings</vt:lpstr>
      <vt:lpstr>微软雅黑</vt:lpstr>
      <vt:lpstr>汉仪旗黑</vt:lpstr>
      <vt:lpstr>Tahoma</vt:lpstr>
      <vt:lpstr>Calibri</vt:lpstr>
      <vt:lpstr>Helvetica Neue</vt:lpstr>
      <vt:lpstr>宋体</vt:lpstr>
      <vt:lpstr>汉仪书宋二KW</vt:lpstr>
      <vt:lpstr>方正正中黑简体</vt:lpstr>
      <vt:lpstr>冬青黑体简体中文</vt:lpstr>
      <vt:lpstr>Calibri</vt:lpstr>
      <vt:lpstr>宋体</vt:lpstr>
      <vt:lpstr>Arial Unicode MS</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曹阳</dc:creator>
  <cp:lastModifiedBy>yuki</cp:lastModifiedBy>
  <cp:revision>29</cp:revision>
  <dcterms:created xsi:type="dcterms:W3CDTF">2022-03-21T08:01:05Z</dcterms:created>
  <dcterms:modified xsi:type="dcterms:W3CDTF">2022-03-21T08:01:05Z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80428D831F534AC2B2FADF9EB7C5F5C5</vt:lpwstr>
  </property>
  <property fmtid="{D5CDD505-2E9C-101B-9397-08002B2CF9AE}" pid="3" name="KSOProductBuildVer">
    <vt:lpwstr>2052-3.0.0.4824</vt:lpwstr>
  </property>
</Properties>
</file>